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48" r:id="rId1"/>
  </p:sldMasterIdLst>
  <p:notesMasterIdLst>
    <p:notesMasterId r:id="rId49"/>
  </p:notesMasterIdLst>
  <p:sldIdLst>
    <p:sldId id="256" r:id="rId2"/>
    <p:sldId id="257" r:id="rId3"/>
    <p:sldId id="305" r:id="rId4"/>
    <p:sldId id="258" r:id="rId5"/>
    <p:sldId id="304" r:id="rId6"/>
    <p:sldId id="262" r:id="rId7"/>
    <p:sldId id="301" r:id="rId8"/>
    <p:sldId id="263" r:id="rId9"/>
    <p:sldId id="264"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1" r:id="rId24"/>
    <p:sldId id="280" r:id="rId25"/>
    <p:sldId id="282" r:id="rId26"/>
    <p:sldId id="302" r:id="rId27"/>
    <p:sldId id="283" r:id="rId28"/>
    <p:sldId id="284" r:id="rId29"/>
    <p:sldId id="303"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8" r:id="rId43"/>
    <p:sldId id="299" r:id="rId44"/>
    <p:sldId id="300" r:id="rId45"/>
    <p:sldId id="306" r:id="rId46"/>
    <p:sldId id="307" r:id="rId47"/>
    <p:sldId id="308" r:id="rId48"/>
  </p:sldIdLst>
  <p:sldSz cx="9144000" cy="6858000" type="letter"/>
  <p:notesSz cx="6858000" cy="9144000"/>
  <p:embeddedFontLst>
    <p:embeddedFont>
      <p:font typeface="Arimo" panose="020B0604020202020204" charset="0"/>
      <p:regular r:id="rId50"/>
    </p:embeddedFont>
    <p:embeddedFont>
      <p:font typeface="League Spartan" panose="020B0604020202020204" charset="0"/>
      <p:regular r:id="rId51"/>
      <p:bold r:id="rId52"/>
    </p:embeddedFont>
    <p:embeddedFont>
      <p:font typeface="Open Sans" panose="020B0606030504020204" pitchFamily="34" charset="0"/>
      <p:regular r:id="rId53"/>
      <p:bold r:id="rId54"/>
      <p:italic r:id="rId55"/>
      <p:boldItalic r:id="rId56"/>
    </p:embeddedFont>
    <p:embeddedFont>
      <p:font typeface="Open Sans Bold" panose="020B0806030504020204" pitchFamily="34" charset="0"/>
      <p:regular r:id="rId57"/>
      <p:bold r:id="rId58"/>
    </p:embeddedFont>
    <p:embeddedFont>
      <p:font typeface="Open Sans Extra Bold" panose="020B0604020202020204" charset="0"/>
      <p:regular r:id="rId59"/>
      <p:bold r:id="rId60"/>
    </p:embeddedFont>
    <p:embeddedFont>
      <p:font typeface="Open Sans Light" panose="020B0306030504020204" pitchFamily="34" charset="0"/>
      <p:regular r:id="rId61"/>
      <p:italic r:id="rId62"/>
    </p:embeddedFont>
    <p:embeddedFont>
      <p:font typeface="Open Sans Light Bold" panose="020B0604020202020204" charset="0"/>
      <p:regular r:id="rId63"/>
      <p:bold r:id="rId64"/>
    </p:embeddedFont>
    <p:embeddedFont>
      <p:font typeface="Open Sans Light Italics" panose="020B0604020202020204" charset="0"/>
      <p:regular r:id="rId65"/>
      <p:italic r:id="rId66"/>
    </p:embeddedFont>
    <p:embeddedFont>
      <p:font typeface="Source Serif Pro" panose="02040603050405020204" pitchFamily="18" charset="0"/>
      <p:regular r:id="rId67"/>
      <p:bold r:id="rId68"/>
      <p:italic r:id="rId69"/>
      <p:boldItalic r:id="rId70"/>
    </p:embeddedFont>
  </p:embeddedFontLst>
  <p:defaultTex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7D3FDB5-6991-D844-8213-7DFEE2C8388E}">
          <p14:sldIdLst>
            <p14:sldId id="256"/>
            <p14:sldId id="257"/>
            <p14:sldId id="305"/>
            <p14:sldId id="258"/>
            <p14:sldId id="304"/>
          </p14:sldIdLst>
        </p14:section>
        <p14:section name="History and Geography techniques" id="{84B388EB-9D31-ED49-86A2-8149E9C8194D}">
          <p14:sldIdLst>
            <p14:sldId id="262"/>
            <p14:sldId id="301"/>
            <p14:sldId id="263"/>
            <p14:sldId id="264"/>
            <p14:sldId id="266"/>
            <p14:sldId id="267"/>
            <p14:sldId id="268"/>
            <p14:sldId id="270"/>
            <p14:sldId id="271"/>
            <p14:sldId id="272"/>
            <p14:sldId id="273"/>
          </p14:sldIdLst>
        </p14:section>
        <p14:section name="Chapter 1: Up until 1830's, what was the Inuit way of life?" id="{C24A66C7-C1A8-2040-9F51-2590DFFF6009}">
          <p14:sldIdLst>
            <p14:sldId id="274"/>
            <p14:sldId id="275"/>
            <p14:sldId id="276"/>
          </p14:sldIdLst>
        </p14:section>
        <p14:section name="Chapter 2: Between 1830 and the 1900s, what changed with the Hudson's Bay Company's establishment?" id="{9BFB84EE-3AA3-1543-A9DB-1F4FD3F9FB73}">
          <p14:sldIdLst>
            <p14:sldId id="277"/>
            <p14:sldId id="278"/>
            <p14:sldId id="279"/>
            <p14:sldId id="281"/>
            <p14:sldId id="280"/>
          </p14:sldIdLst>
        </p14:section>
        <p14:section name="Chapter 3: Between 1900 and 1950, what changed when the missionaries arrived and how did Inuit sedentarized?" id="{695876E3-C6E9-ED46-852B-BD09F79CF152}">
          <p14:sldIdLst>
            <p14:sldId id="282"/>
            <p14:sldId id="302"/>
            <p14:sldId id="283"/>
            <p14:sldId id="284"/>
            <p14:sldId id="303"/>
            <p14:sldId id="285"/>
          </p14:sldIdLst>
        </p14:section>
        <p14:section name="Chapter 4: Between 1950 and 1980, how did we start attending school?" id="{B3420A43-FCFD-0141-A097-29005A7A6694}">
          <p14:sldIdLst>
            <p14:sldId id="286"/>
            <p14:sldId id="287"/>
            <p14:sldId id="288"/>
            <p14:sldId id="289"/>
            <p14:sldId id="290"/>
            <p14:sldId id="291"/>
          </p14:sldIdLst>
        </p14:section>
        <p14:section name="Chapter 5: Between 1953 and the 1980's, how were the co-op created" id="{111576A7-0DFA-3444-A1B1-2E848035F1DE}">
          <p14:sldIdLst>
            <p14:sldId id="292"/>
            <p14:sldId id="293"/>
            <p14:sldId id="294"/>
            <p14:sldId id="295"/>
            <p14:sldId id="297"/>
            <p14:sldId id="298"/>
          </p14:sldIdLst>
        </p14:section>
        <p14:section name="Conclusion" id="{B6DAEBCD-D4DF-7848-9323-62A94CA6E797}">
          <p14:sldIdLst>
            <p14:sldId id="299"/>
            <p14:sldId id="300"/>
          </p14:sldIdLst>
        </p14:section>
        <p14:section name="References" id="{E112D871-3526-FE40-B3FF-5402C3D40575}">
          <p14:sldIdLst>
            <p14:sldId id="306"/>
            <p14:sldId id="307"/>
            <p14:sldId id="308"/>
          </p14:sldIdLst>
        </p14:section>
      </p14:sectionLst>
    </p:ext>
    <p:ext uri="{EFAFB233-063F-42B5-8137-9DF3F51BA10A}">
      <p15:sldGuideLst xmlns:p15="http://schemas.microsoft.com/office/powerpoint/2012/main">
        <p15:guide id="1" orient="horz" pos="2025" userDrawn="1">
          <p15:clr>
            <a:srgbClr val="A4A3A4"/>
          </p15:clr>
        </p15:guide>
        <p15:guide id="2" pos="360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620EA8-39E2-C4C5-A409-0A3AA8047625}" name="Perron-Cordero, Daphnée" initials="DP" userId="S::perd26@uqat.ca::87a6a207-663f-4bbb-bb4e-ba7f631a67de" providerId="AD"/>
  <p188:author id="{4C5191C3-661A-EF31-B004-C07EE5743843}" name="Paul, Véronique" initials="VP" userId="S::paulv@uqat.ca::c060a4ad-ab4c-411a-890f-6642f89c69a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D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F85318-FE43-4DD3-8181-7072EF7B6EC8}" v="7" dt="2024-09-13T13:49:17.53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338"/>
    <p:restoredTop sz="81407" autoAdjust="0"/>
  </p:normalViewPr>
  <p:slideViewPr>
    <p:cSldViewPr snapToGrid="0">
      <p:cViewPr varScale="1">
        <p:scale>
          <a:sx n="86" d="100"/>
          <a:sy n="86" d="100"/>
        </p:scale>
        <p:origin x="1854" y="60"/>
      </p:cViewPr>
      <p:guideLst>
        <p:guide orient="horz" pos="2025"/>
        <p:guide pos="360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font" Target="fonts/font19.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microsoft.com/office/2018/10/relationships/authors" Target="authors.xml"/><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Véronique" userId="c060a4ad-ab4c-411a-890f-6642f89c69ae" providerId="ADAL" clId="{0FF85318-FE43-4DD3-8181-7072EF7B6EC8}"/>
    <pc:docChg chg="undo custSel modSld">
      <pc:chgData name="Paul, Véronique" userId="c060a4ad-ab4c-411a-890f-6642f89c69ae" providerId="ADAL" clId="{0FF85318-FE43-4DD3-8181-7072EF7B6EC8}" dt="2024-09-13T17:41:55.491" v="5320" actId="207"/>
      <pc:docMkLst>
        <pc:docMk/>
      </pc:docMkLst>
      <pc:sldChg chg="modSp mod">
        <pc:chgData name="Paul, Véronique" userId="c060a4ad-ab4c-411a-890f-6642f89c69ae" providerId="ADAL" clId="{0FF85318-FE43-4DD3-8181-7072EF7B6EC8}" dt="2024-09-13T17:41:55.491" v="5320" actId="207"/>
        <pc:sldMkLst>
          <pc:docMk/>
          <pc:sldMk cId="0" sldId="256"/>
        </pc:sldMkLst>
        <pc:spChg chg="mod">
          <ac:chgData name="Paul, Véronique" userId="c060a4ad-ab4c-411a-890f-6642f89c69ae" providerId="ADAL" clId="{0FF85318-FE43-4DD3-8181-7072EF7B6EC8}" dt="2024-09-13T17:41:55.491" v="5320" actId="207"/>
          <ac:spMkLst>
            <pc:docMk/>
            <pc:sldMk cId="0" sldId="256"/>
            <ac:spMk id="4" creationId="{25CE52ED-2075-F5EB-60EC-065AB78B34A0}"/>
          </ac:spMkLst>
        </pc:spChg>
      </pc:sldChg>
      <pc:sldChg chg="modSp mod modNotesTx">
        <pc:chgData name="Paul, Véronique" userId="c060a4ad-ab4c-411a-890f-6642f89c69ae" providerId="ADAL" clId="{0FF85318-FE43-4DD3-8181-7072EF7B6EC8}" dt="2024-09-12T18:34:49.564" v="145" actId="20577"/>
        <pc:sldMkLst>
          <pc:docMk/>
          <pc:sldMk cId="0" sldId="262"/>
        </pc:sldMkLst>
        <pc:spChg chg="mod">
          <ac:chgData name="Paul, Véronique" userId="c060a4ad-ab4c-411a-890f-6642f89c69ae" providerId="ADAL" clId="{0FF85318-FE43-4DD3-8181-7072EF7B6EC8}" dt="2024-09-12T18:31:10.480" v="134" actId="20577"/>
          <ac:spMkLst>
            <pc:docMk/>
            <pc:sldMk cId="0" sldId="262"/>
            <ac:spMk id="7" creationId="{00000000-0000-0000-0000-000000000000}"/>
          </ac:spMkLst>
        </pc:spChg>
        <pc:picChg chg="mod">
          <ac:chgData name="Paul, Véronique" userId="c060a4ad-ab4c-411a-890f-6642f89c69ae" providerId="ADAL" clId="{0FF85318-FE43-4DD3-8181-7072EF7B6EC8}" dt="2024-09-12T18:31:17.146" v="144" actId="1036"/>
          <ac:picMkLst>
            <pc:docMk/>
            <pc:sldMk cId="0" sldId="262"/>
            <ac:picMk id="16" creationId="{00000000-0000-0000-0000-000000000000}"/>
          </ac:picMkLst>
        </pc:picChg>
      </pc:sldChg>
      <pc:sldChg chg="modSp mod">
        <pc:chgData name="Paul, Véronique" userId="c060a4ad-ab4c-411a-890f-6642f89c69ae" providerId="ADAL" clId="{0FF85318-FE43-4DD3-8181-7072EF7B6EC8}" dt="2024-09-13T14:16:15.244" v="5148" actId="207"/>
        <pc:sldMkLst>
          <pc:docMk/>
          <pc:sldMk cId="0" sldId="263"/>
        </pc:sldMkLst>
        <pc:spChg chg="mod">
          <ac:chgData name="Paul, Véronique" userId="c060a4ad-ab4c-411a-890f-6642f89c69ae" providerId="ADAL" clId="{0FF85318-FE43-4DD3-8181-7072EF7B6EC8}" dt="2024-09-13T14:16:15.244" v="5148" actId="207"/>
          <ac:spMkLst>
            <pc:docMk/>
            <pc:sldMk cId="0" sldId="263"/>
            <ac:spMk id="43" creationId="{00000000-0000-0000-0000-000000000000}"/>
          </ac:spMkLst>
        </pc:spChg>
      </pc:sldChg>
      <pc:sldChg chg="modNotesTx">
        <pc:chgData name="Paul, Véronique" userId="c060a4ad-ab4c-411a-890f-6642f89c69ae" providerId="ADAL" clId="{0FF85318-FE43-4DD3-8181-7072EF7B6EC8}" dt="2024-09-13T14:15:02.665" v="5097" actId="20577"/>
        <pc:sldMkLst>
          <pc:docMk/>
          <pc:sldMk cId="0" sldId="264"/>
        </pc:sldMkLst>
      </pc:sldChg>
      <pc:sldChg chg="modSp mod">
        <pc:chgData name="Paul, Véronique" userId="c060a4ad-ab4c-411a-890f-6642f89c69ae" providerId="ADAL" clId="{0FF85318-FE43-4DD3-8181-7072EF7B6EC8}" dt="2024-09-13T14:14:04.144" v="5096" actId="207"/>
        <pc:sldMkLst>
          <pc:docMk/>
          <pc:sldMk cId="0" sldId="268"/>
        </pc:sldMkLst>
        <pc:spChg chg="mod">
          <ac:chgData name="Paul, Véronique" userId="c060a4ad-ab4c-411a-890f-6642f89c69ae" providerId="ADAL" clId="{0FF85318-FE43-4DD3-8181-7072EF7B6EC8}" dt="2024-09-13T14:14:04.144" v="5096" actId="207"/>
          <ac:spMkLst>
            <pc:docMk/>
            <pc:sldMk cId="0" sldId="268"/>
            <ac:spMk id="15" creationId="{00000000-0000-0000-0000-000000000000}"/>
          </ac:spMkLst>
        </pc:spChg>
      </pc:sldChg>
      <pc:sldChg chg="modNotesTx">
        <pc:chgData name="Paul, Véronique" userId="c060a4ad-ab4c-411a-890f-6642f89c69ae" providerId="ADAL" clId="{0FF85318-FE43-4DD3-8181-7072EF7B6EC8}" dt="2024-09-13T14:12:36.286" v="5072" actId="20577"/>
        <pc:sldMkLst>
          <pc:docMk/>
          <pc:sldMk cId="0" sldId="270"/>
        </pc:sldMkLst>
      </pc:sldChg>
      <pc:sldChg chg="modSp mod modNotesTx">
        <pc:chgData name="Paul, Véronique" userId="c060a4ad-ab4c-411a-890f-6642f89c69ae" providerId="ADAL" clId="{0FF85318-FE43-4DD3-8181-7072EF7B6EC8}" dt="2024-09-12T21:02:53.209" v="4550" actId="20577"/>
        <pc:sldMkLst>
          <pc:docMk/>
          <pc:sldMk cId="0" sldId="274"/>
        </pc:sldMkLst>
        <pc:spChg chg="mod">
          <ac:chgData name="Paul, Véronique" userId="c060a4ad-ab4c-411a-890f-6642f89c69ae" providerId="ADAL" clId="{0FF85318-FE43-4DD3-8181-7072EF7B6EC8}" dt="2024-09-12T21:02:53.209" v="4550" actId="20577"/>
          <ac:spMkLst>
            <pc:docMk/>
            <pc:sldMk cId="0" sldId="274"/>
            <ac:spMk id="18" creationId="{00000000-0000-0000-0000-000000000000}"/>
          </ac:spMkLst>
        </pc:spChg>
      </pc:sldChg>
      <pc:sldChg chg="modSp mod">
        <pc:chgData name="Paul, Véronique" userId="c060a4ad-ab4c-411a-890f-6642f89c69ae" providerId="ADAL" clId="{0FF85318-FE43-4DD3-8181-7072EF7B6EC8}" dt="2024-09-12T21:00:59.559" v="4541" actId="20577"/>
        <pc:sldMkLst>
          <pc:docMk/>
          <pc:sldMk cId="0" sldId="275"/>
        </pc:sldMkLst>
        <pc:spChg chg="mod">
          <ac:chgData name="Paul, Véronique" userId="c060a4ad-ab4c-411a-890f-6642f89c69ae" providerId="ADAL" clId="{0FF85318-FE43-4DD3-8181-7072EF7B6EC8}" dt="2024-09-12T21:00:59.559" v="4541" actId="20577"/>
          <ac:spMkLst>
            <pc:docMk/>
            <pc:sldMk cId="0" sldId="275"/>
            <ac:spMk id="7" creationId="{00000000-0000-0000-0000-000000000000}"/>
          </ac:spMkLst>
        </pc:spChg>
      </pc:sldChg>
      <pc:sldChg chg="modSp mod">
        <pc:chgData name="Paul, Véronique" userId="c060a4ad-ab4c-411a-890f-6642f89c69ae" providerId="ADAL" clId="{0FF85318-FE43-4DD3-8181-7072EF7B6EC8}" dt="2024-09-12T20:56:33.481" v="4401" actId="20577"/>
        <pc:sldMkLst>
          <pc:docMk/>
          <pc:sldMk cId="0" sldId="276"/>
        </pc:sldMkLst>
        <pc:spChg chg="mod">
          <ac:chgData name="Paul, Véronique" userId="c060a4ad-ab4c-411a-890f-6642f89c69ae" providerId="ADAL" clId="{0FF85318-FE43-4DD3-8181-7072EF7B6EC8}" dt="2024-09-12T20:56:02.271" v="4385" actId="1076"/>
          <ac:spMkLst>
            <pc:docMk/>
            <pc:sldMk cId="0" sldId="276"/>
            <ac:spMk id="4" creationId="{38936348-74F9-E7FA-8F0D-2BB2CF06F1CE}"/>
          </ac:spMkLst>
        </pc:spChg>
        <pc:spChg chg="mod">
          <ac:chgData name="Paul, Véronique" userId="c060a4ad-ab4c-411a-890f-6642f89c69ae" providerId="ADAL" clId="{0FF85318-FE43-4DD3-8181-7072EF7B6EC8}" dt="2024-09-12T20:56:33.481" v="4401" actId="20577"/>
          <ac:spMkLst>
            <pc:docMk/>
            <pc:sldMk cId="0" sldId="276"/>
            <ac:spMk id="13" creationId="{00000000-0000-0000-0000-000000000000}"/>
          </ac:spMkLst>
        </pc:spChg>
      </pc:sldChg>
      <pc:sldChg chg="modNotesTx">
        <pc:chgData name="Paul, Véronique" userId="c060a4ad-ab4c-411a-890f-6642f89c69ae" providerId="ADAL" clId="{0FF85318-FE43-4DD3-8181-7072EF7B6EC8}" dt="2024-09-12T20:53:36.173" v="4215" actId="20577"/>
        <pc:sldMkLst>
          <pc:docMk/>
          <pc:sldMk cId="0" sldId="277"/>
        </pc:sldMkLst>
      </pc:sldChg>
      <pc:sldChg chg="modSp mod">
        <pc:chgData name="Paul, Véronique" userId="c060a4ad-ab4c-411a-890f-6642f89c69ae" providerId="ADAL" clId="{0FF85318-FE43-4DD3-8181-7072EF7B6EC8}" dt="2024-09-12T20:47:48.793" v="4214" actId="20577"/>
        <pc:sldMkLst>
          <pc:docMk/>
          <pc:sldMk cId="0" sldId="278"/>
        </pc:sldMkLst>
        <pc:spChg chg="mod">
          <ac:chgData name="Paul, Véronique" userId="c060a4ad-ab4c-411a-890f-6642f89c69ae" providerId="ADAL" clId="{0FF85318-FE43-4DD3-8181-7072EF7B6EC8}" dt="2024-09-12T20:47:48.793" v="4214" actId="20577"/>
          <ac:spMkLst>
            <pc:docMk/>
            <pc:sldMk cId="0" sldId="278"/>
            <ac:spMk id="2" creationId="{5759A1A7-CA5D-C162-68AF-413BCC9AEDD3}"/>
          </ac:spMkLst>
        </pc:spChg>
      </pc:sldChg>
      <pc:sldChg chg="delSp modSp mod">
        <pc:chgData name="Paul, Véronique" userId="c060a4ad-ab4c-411a-890f-6642f89c69ae" providerId="ADAL" clId="{0FF85318-FE43-4DD3-8181-7072EF7B6EC8}" dt="2024-09-12T20:43:47.802" v="4095" actId="20577"/>
        <pc:sldMkLst>
          <pc:docMk/>
          <pc:sldMk cId="0" sldId="279"/>
        </pc:sldMkLst>
        <pc:spChg chg="del">
          <ac:chgData name="Paul, Véronique" userId="c060a4ad-ab4c-411a-890f-6642f89c69ae" providerId="ADAL" clId="{0FF85318-FE43-4DD3-8181-7072EF7B6EC8}" dt="2024-09-12T20:43:10.504" v="3921" actId="478"/>
          <ac:spMkLst>
            <pc:docMk/>
            <pc:sldMk cId="0" sldId="279"/>
            <ac:spMk id="2" creationId="{631BE0AE-8C0C-EFEE-F5B4-CB646DDF4F41}"/>
          </ac:spMkLst>
        </pc:spChg>
        <pc:spChg chg="mod">
          <ac:chgData name="Paul, Véronique" userId="c060a4ad-ab4c-411a-890f-6642f89c69ae" providerId="ADAL" clId="{0FF85318-FE43-4DD3-8181-7072EF7B6EC8}" dt="2024-09-12T20:43:47.802" v="4095" actId="20577"/>
          <ac:spMkLst>
            <pc:docMk/>
            <pc:sldMk cId="0" sldId="279"/>
            <ac:spMk id="19" creationId="{CDCBC62C-3E52-884A-82A1-6BDE727823E6}"/>
          </ac:spMkLst>
        </pc:spChg>
      </pc:sldChg>
      <pc:sldChg chg="delSp modSp mod">
        <pc:chgData name="Paul, Véronique" userId="c060a4ad-ab4c-411a-890f-6642f89c69ae" providerId="ADAL" clId="{0FF85318-FE43-4DD3-8181-7072EF7B6EC8}" dt="2024-09-12T20:40:26.904" v="3904" actId="20577"/>
        <pc:sldMkLst>
          <pc:docMk/>
          <pc:sldMk cId="0" sldId="280"/>
        </pc:sldMkLst>
        <pc:spChg chg="mod">
          <ac:chgData name="Paul, Véronique" userId="c060a4ad-ab4c-411a-890f-6642f89c69ae" providerId="ADAL" clId="{0FF85318-FE43-4DD3-8181-7072EF7B6EC8}" dt="2024-09-12T20:40:26.904" v="3904" actId="20577"/>
          <ac:spMkLst>
            <pc:docMk/>
            <pc:sldMk cId="0" sldId="280"/>
            <ac:spMk id="5" creationId="{86BF78B2-E340-FE2B-A8B6-3A39F1404253}"/>
          </ac:spMkLst>
        </pc:spChg>
        <pc:spChg chg="mod">
          <ac:chgData name="Paul, Véronique" userId="c060a4ad-ab4c-411a-890f-6642f89c69ae" providerId="ADAL" clId="{0FF85318-FE43-4DD3-8181-7072EF7B6EC8}" dt="2024-09-12T20:39:20.204" v="3875" actId="20577"/>
          <ac:spMkLst>
            <pc:docMk/>
            <pc:sldMk cId="0" sldId="280"/>
            <ac:spMk id="7" creationId="{7E7E2B58-84F8-C1C1-B96E-738AA5BD5448}"/>
          </ac:spMkLst>
        </pc:spChg>
        <pc:spChg chg="mod">
          <ac:chgData name="Paul, Véronique" userId="c060a4ad-ab4c-411a-890f-6642f89c69ae" providerId="ADAL" clId="{0FF85318-FE43-4DD3-8181-7072EF7B6EC8}" dt="2024-09-12T20:40:07.688" v="3900" actId="1037"/>
          <ac:spMkLst>
            <pc:docMk/>
            <pc:sldMk cId="0" sldId="280"/>
            <ac:spMk id="9" creationId="{08E751A4-2025-765D-D719-54ED924DB505}"/>
          </ac:spMkLst>
        </pc:spChg>
        <pc:spChg chg="mod">
          <ac:chgData name="Paul, Véronique" userId="c060a4ad-ab4c-411a-890f-6642f89c69ae" providerId="ADAL" clId="{0FF85318-FE43-4DD3-8181-7072EF7B6EC8}" dt="2024-09-12T20:39:24.940" v="3877" actId="20577"/>
          <ac:spMkLst>
            <pc:docMk/>
            <pc:sldMk cId="0" sldId="280"/>
            <ac:spMk id="11" creationId="{A73CF282-61BC-9F01-7C7A-2F98B1F0B341}"/>
          </ac:spMkLst>
        </pc:spChg>
        <pc:spChg chg="del">
          <ac:chgData name="Paul, Véronique" userId="c060a4ad-ab4c-411a-890f-6642f89c69ae" providerId="ADAL" clId="{0FF85318-FE43-4DD3-8181-7072EF7B6EC8}" dt="2024-09-12T20:39:48.202" v="3889" actId="478"/>
          <ac:spMkLst>
            <pc:docMk/>
            <pc:sldMk cId="0" sldId="280"/>
            <ac:spMk id="15" creationId="{12E29645-396C-C044-047E-91466A15BEA4}"/>
          </ac:spMkLst>
        </pc:spChg>
        <pc:spChg chg="del mod">
          <ac:chgData name="Paul, Véronique" userId="c060a4ad-ab4c-411a-890f-6642f89c69ae" providerId="ADAL" clId="{0FF85318-FE43-4DD3-8181-7072EF7B6EC8}" dt="2024-09-12T20:39:29.961" v="3880" actId="478"/>
          <ac:spMkLst>
            <pc:docMk/>
            <pc:sldMk cId="0" sldId="280"/>
            <ac:spMk id="18" creationId="{10F6705E-2E74-542A-911F-70C53EF51085}"/>
          </ac:spMkLst>
        </pc:spChg>
        <pc:spChg chg="mod">
          <ac:chgData name="Paul, Véronique" userId="c060a4ad-ab4c-411a-890f-6642f89c69ae" providerId="ADAL" clId="{0FF85318-FE43-4DD3-8181-7072EF7B6EC8}" dt="2024-09-12T20:39:44.603" v="3887" actId="20577"/>
          <ac:spMkLst>
            <pc:docMk/>
            <pc:sldMk cId="0" sldId="280"/>
            <ac:spMk id="19" creationId="{5CF040E2-AD31-B124-B93B-9B154DE649B5}"/>
          </ac:spMkLst>
        </pc:spChg>
        <pc:spChg chg="del">
          <ac:chgData name="Paul, Véronique" userId="c060a4ad-ab4c-411a-890f-6642f89c69ae" providerId="ADAL" clId="{0FF85318-FE43-4DD3-8181-7072EF7B6EC8}" dt="2024-09-12T20:39:39.800" v="3884" actId="478"/>
          <ac:spMkLst>
            <pc:docMk/>
            <pc:sldMk cId="0" sldId="280"/>
            <ac:spMk id="37" creationId="{0B568AEC-03E9-A92E-7C71-3606D29CC7A2}"/>
          </ac:spMkLst>
        </pc:spChg>
        <pc:spChg chg="del mod">
          <ac:chgData name="Paul, Véronique" userId="c060a4ad-ab4c-411a-890f-6642f89c69ae" providerId="ADAL" clId="{0FF85318-FE43-4DD3-8181-7072EF7B6EC8}" dt="2024-09-12T20:39:37.384" v="3883" actId="478"/>
          <ac:spMkLst>
            <pc:docMk/>
            <pc:sldMk cId="0" sldId="280"/>
            <ac:spMk id="51" creationId="{CFA40CDA-D3E1-B621-9C37-134CF96BB80E}"/>
          </ac:spMkLst>
        </pc:spChg>
        <pc:picChg chg="del">
          <ac:chgData name="Paul, Véronique" userId="c060a4ad-ab4c-411a-890f-6642f89c69ae" providerId="ADAL" clId="{0FF85318-FE43-4DD3-8181-7072EF7B6EC8}" dt="2024-09-12T20:40:23.161" v="3901" actId="478"/>
          <ac:picMkLst>
            <pc:docMk/>
            <pc:sldMk cId="0" sldId="280"/>
            <ac:picMk id="6" creationId="{6AA2A9BE-573C-3E3F-F642-5FC5253E36A1}"/>
          </ac:picMkLst>
        </pc:picChg>
        <pc:picChg chg="del">
          <ac:chgData name="Paul, Véronique" userId="c060a4ad-ab4c-411a-890f-6642f89c69ae" providerId="ADAL" clId="{0FF85318-FE43-4DD3-8181-7072EF7B6EC8}" dt="2024-09-12T20:39:17.880" v="3874" actId="478"/>
          <ac:picMkLst>
            <pc:docMk/>
            <pc:sldMk cId="0" sldId="280"/>
            <ac:picMk id="8" creationId="{67573BC6-04C1-61C5-4B7B-BDF42D3FE6BF}"/>
          </ac:picMkLst>
        </pc:picChg>
        <pc:picChg chg="del">
          <ac:chgData name="Paul, Véronique" userId="c060a4ad-ab4c-411a-890f-6642f89c69ae" providerId="ADAL" clId="{0FF85318-FE43-4DD3-8181-7072EF7B6EC8}" dt="2024-09-12T20:39:49.305" v="3890" actId="478"/>
          <ac:picMkLst>
            <pc:docMk/>
            <pc:sldMk cId="0" sldId="280"/>
            <ac:picMk id="10" creationId="{7FF9DB73-EC35-EF28-6F24-F3237E6ADCA7}"/>
          </ac:picMkLst>
        </pc:picChg>
        <pc:picChg chg="del">
          <ac:chgData name="Paul, Véronique" userId="c060a4ad-ab4c-411a-890f-6642f89c69ae" providerId="ADAL" clId="{0FF85318-FE43-4DD3-8181-7072EF7B6EC8}" dt="2024-09-12T20:39:20.952" v="3876" actId="478"/>
          <ac:picMkLst>
            <pc:docMk/>
            <pc:sldMk cId="0" sldId="280"/>
            <ac:picMk id="12" creationId="{15168967-F306-5928-5668-D7F2197CCB7C}"/>
          </ac:picMkLst>
        </pc:picChg>
        <pc:picChg chg="del">
          <ac:chgData name="Paul, Véronique" userId="c060a4ad-ab4c-411a-890f-6642f89c69ae" providerId="ADAL" clId="{0FF85318-FE43-4DD3-8181-7072EF7B6EC8}" dt="2024-09-12T20:39:45.639" v="3888" actId="478"/>
          <ac:picMkLst>
            <pc:docMk/>
            <pc:sldMk cId="0" sldId="280"/>
            <ac:picMk id="14" creationId="{62C3685D-B3CD-D29A-1BD8-F8D6138A1429}"/>
          </ac:picMkLst>
        </pc:picChg>
        <pc:picChg chg="del">
          <ac:chgData name="Paul, Véronique" userId="c060a4ad-ab4c-411a-890f-6642f89c69ae" providerId="ADAL" clId="{0FF85318-FE43-4DD3-8181-7072EF7B6EC8}" dt="2024-09-12T20:39:25.897" v="3878" actId="478"/>
          <ac:picMkLst>
            <pc:docMk/>
            <pc:sldMk cId="0" sldId="280"/>
            <ac:picMk id="17" creationId="{60A72478-FBDC-5541-F7AE-E29C82FE2613}"/>
          </ac:picMkLst>
        </pc:picChg>
        <pc:picChg chg="del">
          <ac:chgData name="Paul, Véronique" userId="c060a4ad-ab4c-411a-890f-6642f89c69ae" providerId="ADAL" clId="{0FF85318-FE43-4DD3-8181-7072EF7B6EC8}" dt="2024-09-12T20:39:42.281" v="3886" actId="478"/>
          <ac:picMkLst>
            <pc:docMk/>
            <pc:sldMk cId="0" sldId="280"/>
            <ac:picMk id="20" creationId="{87E32E4E-CC61-9D0F-259B-61645F2A4C8F}"/>
          </ac:picMkLst>
        </pc:picChg>
        <pc:picChg chg="del">
          <ac:chgData name="Paul, Véronique" userId="c060a4ad-ab4c-411a-890f-6642f89c69ae" providerId="ADAL" clId="{0FF85318-FE43-4DD3-8181-7072EF7B6EC8}" dt="2024-09-12T20:39:40.793" v="3885" actId="478"/>
          <ac:picMkLst>
            <pc:docMk/>
            <pc:sldMk cId="0" sldId="280"/>
            <ac:picMk id="36" creationId="{6A0809F2-5DE6-963E-9F6B-DE9087F86E1C}"/>
          </ac:picMkLst>
        </pc:picChg>
        <pc:picChg chg="del">
          <ac:chgData name="Paul, Véronique" userId="c060a4ad-ab4c-411a-890f-6642f89c69ae" providerId="ADAL" clId="{0FF85318-FE43-4DD3-8181-7072EF7B6EC8}" dt="2024-09-12T20:39:31.129" v="3881" actId="478"/>
          <ac:picMkLst>
            <pc:docMk/>
            <pc:sldMk cId="0" sldId="280"/>
            <ac:picMk id="50" creationId="{42FAB5AE-DA03-E8A3-FABA-1F6C41846F94}"/>
          </ac:picMkLst>
        </pc:picChg>
      </pc:sldChg>
      <pc:sldChg chg="modSp mod">
        <pc:chgData name="Paul, Véronique" userId="c060a4ad-ab4c-411a-890f-6642f89c69ae" providerId="ADAL" clId="{0FF85318-FE43-4DD3-8181-7072EF7B6EC8}" dt="2024-09-12T20:42:39.208" v="3920" actId="20577"/>
        <pc:sldMkLst>
          <pc:docMk/>
          <pc:sldMk cId="0" sldId="281"/>
        </pc:sldMkLst>
        <pc:spChg chg="mod">
          <ac:chgData name="Paul, Véronique" userId="c060a4ad-ab4c-411a-890f-6642f89c69ae" providerId="ADAL" clId="{0FF85318-FE43-4DD3-8181-7072EF7B6EC8}" dt="2024-09-12T20:42:39.208" v="3920" actId="20577"/>
          <ac:spMkLst>
            <pc:docMk/>
            <pc:sldMk cId="0" sldId="281"/>
            <ac:spMk id="45" creationId="{CCD864BB-15FC-902D-2D56-7570739E2A47}"/>
          </ac:spMkLst>
        </pc:spChg>
      </pc:sldChg>
      <pc:sldChg chg="modNotesTx">
        <pc:chgData name="Paul, Véronique" userId="c060a4ad-ab4c-411a-890f-6642f89c69ae" providerId="ADAL" clId="{0FF85318-FE43-4DD3-8181-7072EF7B6EC8}" dt="2024-09-12T20:38:01.406" v="3873" actId="20577"/>
        <pc:sldMkLst>
          <pc:docMk/>
          <pc:sldMk cId="0" sldId="282"/>
        </pc:sldMkLst>
      </pc:sldChg>
      <pc:sldChg chg="modSp mod">
        <pc:chgData name="Paul, Véronique" userId="c060a4ad-ab4c-411a-890f-6642f89c69ae" providerId="ADAL" clId="{0FF85318-FE43-4DD3-8181-7072EF7B6EC8}" dt="2024-09-12T20:34:28.329" v="3554" actId="20577"/>
        <pc:sldMkLst>
          <pc:docMk/>
          <pc:sldMk cId="0" sldId="283"/>
        </pc:sldMkLst>
        <pc:spChg chg="mod">
          <ac:chgData name="Paul, Véronique" userId="c060a4ad-ab4c-411a-890f-6642f89c69ae" providerId="ADAL" clId="{0FF85318-FE43-4DD3-8181-7072EF7B6EC8}" dt="2024-09-12T20:33:17.253" v="3174" actId="5793"/>
          <ac:spMkLst>
            <pc:docMk/>
            <pc:sldMk cId="0" sldId="283"/>
            <ac:spMk id="17" creationId="{00000000-0000-0000-0000-000000000000}"/>
          </ac:spMkLst>
        </pc:spChg>
        <pc:spChg chg="mod">
          <ac:chgData name="Paul, Véronique" userId="c060a4ad-ab4c-411a-890f-6642f89c69ae" providerId="ADAL" clId="{0FF85318-FE43-4DD3-8181-7072EF7B6EC8}" dt="2024-09-12T20:34:28.329" v="3554" actId="20577"/>
          <ac:spMkLst>
            <pc:docMk/>
            <pc:sldMk cId="0" sldId="283"/>
            <ac:spMk id="34" creationId="{DBB85E4E-75E6-6C88-6235-5476042441AA}"/>
          </ac:spMkLst>
        </pc:spChg>
      </pc:sldChg>
      <pc:sldChg chg="modSp mod">
        <pc:chgData name="Paul, Véronique" userId="c060a4ad-ab4c-411a-890f-6642f89c69ae" providerId="ADAL" clId="{0FF85318-FE43-4DD3-8181-7072EF7B6EC8}" dt="2024-09-12T20:29:05.750" v="3151" actId="20577"/>
        <pc:sldMkLst>
          <pc:docMk/>
          <pc:sldMk cId="0" sldId="284"/>
        </pc:sldMkLst>
        <pc:spChg chg="mod">
          <ac:chgData name="Paul, Véronique" userId="c060a4ad-ab4c-411a-890f-6642f89c69ae" providerId="ADAL" clId="{0FF85318-FE43-4DD3-8181-7072EF7B6EC8}" dt="2024-09-12T20:26:33.783" v="2820" actId="20577"/>
          <ac:spMkLst>
            <pc:docMk/>
            <pc:sldMk cId="0" sldId="284"/>
            <ac:spMk id="5" creationId="{00000000-0000-0000-0000-000000000000}"/>
          </ac:spMkLst>
        </pc:spChg>
        <pc:spChg chg="mod">
          <ac:chgData name="Paul, Véronique" userId="c060a4ad-ab4c-411a-890f-6642f89c69ae" providerId="ADAL" clId="{0FF85318-FE43-4DD3-8181-7072EF7B6EC8}" dt="2024-09-12T20:29:05.750" v="3151" actId="20577"/>
          <ac:spMkLst>
            <pc:docMk/>
            <pc:sldMk cId="0" sldId="284"/>
            <ac:spMk id="19" creationId="{00000000-0000-0000-0000-000000000000}"/>
          </ac:spMkLst>
        </pc:spChg>
        <pc:grpChg chg="mod">
          <ac:chgData name="Paul, Véronique" userId="c060a4ad-ab4c-411a-890f-6642f89c69ae" providerId="ADAL" clId="{0FF85318-FE43-4DD3-8181-7072EF7B6EC8}" dt="2024-09-12T20:29:01.341" v="3149" actId="14100"/>
          <ac:grpSpMkLst>
            <pc:docMk/>
            <pc:sldMk cId="0" sldId="284"/>
            <ac:grpSpMk id="6" creationId="{00000000-0000-0000-0000-000000000000}"/>
          </ac:grpSpMkLst>
        </pc:grpChg>
      </pc:sldChg>
      <pc:sldChg chg="delSp modSp mod">
        <pc:chgData name="Paul, Véronique" userId="c060a4ad-ab4c-411a-890f-6642f89c69ae" providerId="ADAL" clId="{0FF85318-FE43-4DD3-8181-7072EF7B6EC8}" dt="2024-09-13T14:01:57.800" v="5070" actId="1076"/>
        <pc:sldMkLst>
          <pc:docMk/>
          <pc:sldMk cId="0" sldId="285"/>
        </pc:sldMkLst>
        <pc:spChg chg="del">
          <ac:chgData name="Paul, Véronique" userId="c060a4ad-ab4c-411a-890f-6642f89c69ae" providerId="ADAL" clId="{0FF85318-FE43-4DD3-8181-7072EF7B6EC8}" dt="2024-09-13T13:58:31.623" v="4694" actId="478"/>
          <ac:spMkLst>
            <pc:docMk/>
            <pc:sldMk cId="0" sldId="285"/>
            <ac:spMk id="3" creationId="{EAB6574A-1A24-EFE4-ADD0-00BE82A755A3}"/>
          </ac:spMkLst>
        </pc:spChg>
        <pc:spChg chg="del">
          <ac:chgData name="Paul, Véronique" userId="c060a4ad-ab4c-411a-890f-6642f89c69ae" providerId="ADAL" clId="{0FF85318-FE43-4DD3-8181-7072EF7B6EC8}" dt="2024-09-13T13:58:30.295" v="4693" actId="478"/>
          <ac:spMkLst>
            <pc:docMk/>
            <pc:sldMk cId="0" sldId="285"/>
            <ac:spMk id="4" creationId="{5EFDE63D-0D25-FA0D-4C4C-F32E4271DDF2}"/>
          </ac:spMkLst>
        </pc:spChg>
        <pc:spChg chg="del">
          <ac:chgData name="Paul, Véronique" userId="c060a4ad-ab4c-411a-890f-6642f89c69ae" providerId="ADAL" clId="{0FF85318-FE43-4DD3-8181-7072EF7B6EC8}" dt="2024-09-13T13:59:10.775" v="4846" actId="478"/>
          <ac:spMkLst>
            <pc:docMk/>
            <pc:sldMk cId="0" sldId="285"/>
            <ac:spMk id="5" creationId="{81A37EE7-2D8B-BB4E-9D72-8E37C7F9F98E}"/>
          </ac:spMkLst>
        </pc:spChg>
        <pc:spChg chg="mod">
          <ac:chgData name="Paul, Véronique" userId="c060a4ad-ab4c-411a-890f-6642f89c69ae" providerId="ADAL" clId="{0FF85318-FE43-4DD3-8181-7072EF7B6EC8}" dt="2024-09-13T14:01:45.432" v="5069" actId="20577"/>
          <ac:spMkLst>
            <pc:docMk/>
            <pc:sldMk cId="0" sldId="285"/>
            <ac:spMk id="10" creationId="{00000000-0000-0000-0000-000000000000}"/>
          </ac:spMkLst>
        </pc:spChg>
        <pc:spChg chg="mod">
          <ac:chgData name="Paul, Véronique" userId="c060a4ad-ab4c-411a-890f-6642f89c69ae" providerId="ADAL" clId="{0FF85318-FE43-4DD3-8181-7072EF7B6EC8}" dt="2024-09-13T14:01:07.029" v="5061" actId="1076"/>
          <ac:spMkLst>
            <pc:docMk/>
            <pc:sldMk cId="0" sldId="285"/>
            <ac:spMk id="12" creationId="{00000000-0000-0000-0000-000000000000}"/>
          </ac:spMkLst>
        </pc:spChg>
        <pc:spChg chg="mod">
          <ac:chgData name="Paul, Véronique" userId="c060a4ad-ab4c-411a-890f-6642f89c69ae" providerId="ADAL" clId="{0FF85318-FE43-4DD3-8181-7072EF7B6EC8}" dt="2024-09-13T14:01:15.815" v="5063" actId="1076"/>
          <ac:spMkLst>
            <pc:docMk/>
            <pc:sldMk cId="0" sldId="285"/>
            <ac:spMk id="27" creationId="{77D31225-84E9-3737-F771-EF4CA9D66E31}"/>
          </ac:spMkLst>
        </pc:spChg>
        <pc:grpChg chg="mod">
          <ac:chgData name="Paul, Véronique" userId="c060a4ad-ab4c-411a-890f-6642f89c69ae" providerId="ADAL" clId="{0FF85318-FE43-4DD3-8181-7072EF7B6EC8}" dt="2024-09-13T14:01:38.758" v="5067" actId="14100"/>
          <ac:grpSpMkLst>
            <pc:docMk/>
            <pc:sldMk cId="0" sldId="285"/>
            <ac:grpSpMk id="8" creationId="{00000000-0000-0000-0000-000000000000}"/>
          </ac:grpSpMkLst>
        </pc:grpChg>
        <pc:graphicFrameChg chg="mod">
          <ac:chgData name="Paul, Véronique" userId="c060a4ad-ab4c-411a-890f-6642f89c69ae" providerId="ADAL" clId="{0FF85318-FE43-4DD3-8181-7072EF7B6EC8}" dt="2024-09-13T14:01:57.800" v="5070" actId="1076"/>
          <ac:graphicFrameMkLst>
            <pc:docMk/>
            <pc:sldMk cId="0" sldId="285"/>
            <ac:graphicFrameMk id="23" creationId="{731F4469-8DAF-C680-E20D-FB6A9AF9BB17}"/>
          </ac:graphicFrameMkLst>
        </pc:graphicFrameChg>
        <pc:picChg chg="mod">
          <ac:chgData name="Paul, Véronique" userId="c060a4ad-ab4c-411a-890f-6642f89c69ae" providerId="ADAL" clId="{0FF85318-FE43-4DD3-8181-7072EF7B6EC8}" dt="2024-09-13T14:01:09.440" v="5062" actId="1076"/>
          <ac:picMkLst>
            <pc:docMk/>
            <pc:sldMk cId="0" sldId="285"/>
            <ac:picMk id="33" creationId="{DD755F55-6DFB-9664-B98E-722269CA7A62}"/>
          </ac:picMkLst>
        </pc:picChg>
      </pc:sldChg>
      <pc:sldChg chg="modSp mod modNotesTx">
        <pc:chgData name="Paul, Véronique" userId="c060a4ad-ab4c-411a-890f-6642f89c69ae" providerId="ADAL" clId="{0FF85318-FE43-4DD3-8181-7072EF7B6EC8}" dt="2024-09-12T20:23:02.745" v="2815" actId="20577"/>
        <pc:sldMkLst>
          <pc:docMk/>
          <pc:sldMk cId="0" sldId="286"/>
        </pc:sldMkLst>
        <pc:spChg chg="mod">
          <ac:chgData name="Paul, Véronique" userId="c060a4ad-ab4c-411a-890f-6642f89c69ae" providerId="ADAL" clId="{0FF85318-FE43-4DD3-8181-7072EF7B6EC8}" dt="2024-09-12T20:22:50.577" v="2813" actId="207"/>
          <ac:spMkLst>
            <pc:docMk/>
            <pc:sldMk cId="0" sldId="286"/>
            <ac:spMk id="9" creationId="{00000000-0000-0000-0000-000000000000}"/>
          </ac:spMkLst>
        </pc:spChg>
      </pc:sldChg>
      <pc:sldChg chg="modSp mod">
        <pc:chgData name="Paul, Véronique" userId="c060a4ad-ab4c-411a-890f-6642f89c69ae" providerId="ADAL" clId="{0FF85318-FE43-4DD3-8181-7072EF7B6EC8}" dt="2024-09-12T20:19:38.231" v="2562" actId="20577"/>
        <pc:sldMkLst>
          <pc:docMk/>
          <pc:sldMk cId="0" sldId="287"/>
        </pc:sldMkLst>
        <pc:spChg chg="mod">
          <ac:chgData name="Paul, Véronique" userId="c060a4ad-ab4c-411a-890f-6642f89c69ae" providerId="ADAL" clId="{0FF85318-FE43-4DD3-8181-7072EF7B6EC8}" dt="2024-09-12T20:19:38.231" v="2562" actId="20577"/>
          <ac:spMkLst>
            <pc:docMk/>
            <pc:sldMk cId="0" sldId="287"/>
            <ac:spMk id="7" creationId="{00000000-0000-0000-0000-000000000000}"/>
          </ac:spMkLst>
        </pc:spChg>
        <pc:spChg chg="mod">
          <ac:chgData name="Paul, Véronique" userId="c060a4ad-ab4c-411a-890f-6642f89c69ae" providerId="ADAL" clId="{0FF85318-FE43-4DD3-8181-7072EF7B6EC8}" dt="2024-09-12T20:18:31.497" v="2286" actId="20577"/>
          <ac:spMkLst>
            <pc:docMk/>
            <pc:sldMk cId="0" sldId="287"/>
            <ac:spMk id="9" creationId="{00000000-0000-0000-0000-000000000000}"/>
          </ac:spMkLst>
        </pc:spChg>
      </pc:sldChg>
      <pc:sldChg chg="delSp modSp mod">
        <pc:chgData name="Paul, Véronique" userId="c060a4ad-ab4c-411a-890f-6642f89c69ae" providerId="ADAL" clId="{0FF85318-FE43-4DD3-8181-7072EF7B6EC8}" dt="2024-09-12T20:16:55.796" v="2283" actId="20577"/>
        <pc:sldMkLst>
          <pc:docMk/>
          <pc:sldMk cId="0" sldId="288"/>
        </pc:sldMkLst>
        <pc:spChg chg="del">
          <ac:chgData name="Paul, Véronique" userId="c060a4ad-ab4c-411a-890f-6642f89c69ae" providerId="ADAL" clId="{0FF85318-FE43-4DD3-8181-7072EF7B6EC8}" dt="2024-09-12T20:15:25.062" v="2029" actId="478"/>
          <ac:spMkLst>
            <pc:docMk/>
            <pc:sldMk cId="0" sldId="288"/>
            <ac:spMk id="11" creationId="{DEC6001B-EEF0-E70C-59AF-FDC53599D5E2}"/>
          </ac:spMkLst>
        </pc:spChg>
        <pc:spChg chg="mod">
          <ac:chgData name="Paul, Véronique" userId="c060a4ad-ab4c-411a-890f-6642f89c69ae" providerId="ADAL" clId="{0FF85318-FE43-4DD3-8181-7072EF7B6EC8}" dt="2024-09-12T20:14:45.518" v="2022" actId="1076"/>
          <ac:spMkLst>
            <pc:docMk/>
            <pc:sldMk cId="0" sldId="288"/>
            <ac:spMk id="16" creationId="{00000000-0000-0000-0000-000000000000}"/>
          </ac:spMkLst>
        </pc:spChg>
        <pc:spChg chg="mod">
          <ac:chgData name="Paul, Véronique" userId="c060a4ad-ab4c-411a-890f-6642f89c69ae" providerId="ADAL" clId="{0FF85318-FE43-4DD3-8181-7072EF7B6EC8}" dt="2024-09-12T20:16:55.796" v="2283" actId="20577"/>
          <ac:spMkLst>
            <pc:docMk/>
            <pc:sldMk cId="0" sldId="288"/>
            <ac:spMk id="17" creationId="{00000000-0000-0000-0000-000000000000}"/>
          </ac:spMkLst>
        </pc:spChg>
        <pc:spChg chg="mod">
          <ac:chgData name="Paul, Véronique" userId="c060a4ad-ab4c-411a-890f-6642f89c69ae" providerId="ADAL" clId="{0FF85318-FE43-4DD3-8181-7072EF7B6EC8}" dt="2024-09-12T20:16:19.333" v="2104" actId="14100"/>
          <ac:spMkLst>
            <pc:docMk/>
            <pc:sldMk cId="0" sldId="288"/>
            <ac:spMk id="20" creationId="{07085AD1-F56C-6AE2-966B-529577D36CC2}"/>
          </ac:spMkLst>
        </pc:spChg>
        <pc:spChg chg="mod">
          <ac:chgData name="Paul, Véronique" userId="c060a4ad-ab4c-411a-890f-6642f89c69ae" providerId="ADAL" clId="{0FF85318-FE43-4DD3-8181-7072EF7B6EC8}" dt="2024-09-12T20:16:27.302" v="2120" actId="1036"/>
          <ac:spMkLst>
            <pc:docMk/>
            <pc:sldMk cId="0" sldId="288"/>
            <ac:spMk id="23" creationId="{F1AF7E83-4A8E-CA2C-5DFD-2B8E984F8945}"/>
          </ac:spMkLst>
        </pc:spChg>
        <pc:spChg chg="mod">
          <ac:chgData name="Paul, Véronique" userId="c060a4ad-ab4c-411a-890f-6642f89c69ae" providerId="ADAL" clId="{0FF85318-FE43-4DD3-8181-7072EF7B6EC8}" dt="2024-09-12T20:16:31.926" v="2150" actId="1035"/>
          <ac:spMkLst>
            <pc:docMk/>
            <pc:sldMk cId="0" sldId="288"/>
            <ac:spMk id="24" creationId="{DE1EE55C-9862-A1B6-651A-FBF89D7E94AE}"/>
          </ac:spMkLst>
        </pc:spChg>
        <pc:spChg chg="mod">
          <ac:chgData name="Paul, Véronique" userId="c060a4ad-ab4c-411a-890f-6642f89c69ae" providerId="ADAL" clId="{0FF85318-FE43-4DD3-8181-7072EF7B6EC8}" dt="2024-09-12T20:16:37.990" v="2164" actId="1035"/>
          <ac:spMkLst>
            <pc:docMk/>
            <pc:sldMk cId="0" sldId="288"/>
            <ac:spMk id="25" creationId="{2523D71C-65C3-2640-3982-6F6731B16488}"/>
          </ac:spMkLst>
        </pc:spChg>
        <pc:spChg chg="mod">
          <ac:chgData name="Paul, Véronique" userId="c060a4ad-ab4c-411a-890f-6642f89c69ae" providerId="ADAL" clId="{0FF85318-FE43-4DD3-8181-7072EF7B6EC8}" dt="2024-09-12T20:16:43.542" v="2182" actId="1036"/>
          <ac:spMkLst>
            <pc:docMk/>
            <pc:sldMk cId="0" sldId="288"/>
            <ac:spMk id="26" creationId="{435DA772-5373-07AE-0BC2-DD57294D4624}"/>
          </ac:spMkLst>
        </pc:spChg>
        <pc:grpChg chg="mod">
          <ac:chgData name="Paul, Véronique" userId="c060a4ad-ab4c-411a-890f-6642f89c69ae" providerId="ADAL" clId="{0FF85318-FE43-4DD3-8181-7072EF7B6EC8}" dt="2024-09-12T20:14:40.621" v="2021" actId="1076"/>
          <ac:grpSpMkLst>
            <pc:docMk/>
            <pc:sldMk cId="0" sldId="288"/>
            <ac:grpSpMk id="2" creationId="{00000000-0000-0000-0000-000000000000}"/>
          </ac:grpSpMkLst>
        </pc:grpChg>
        <pc:picChg chg="mod">
          <ac:chgData name="Paul, Véronique" userId="c060a4ad-ab4c-411a-890f-6642f89c69ae" providerId="ADAL" clId="{0FF85318-FE43-4DD3-8181-7072EF7B6EC8}" dt="2024-09-12T20:16:11.014" v="2103" actId="1076"/>
          <ac:picMkLst>
            <pc:docMk/>
            <pc:sldMk cId="0" sldId="288"/>
            <ac:picMk id="5" creationId="{00000000-0000-0000-0000-000000000000}"/>
          </ac:picMkLst>
        </pc:picChg>
        <pc:picChg chg="mod">
          <ac:chgData name="Paul, Véronique" userId="c060a4ad-ab4c-411a-890f-6642f89c69ae" providerId="ADAL" clId="{0FF85318-FE43-4DD3-8181-7072EF7B6EC8}" dt="2024-09-12T20:14:53.237" v="2024" actId="1076"/>
          <ac:picMkLst>
            <pc:docMk/>
            <pc:sldMk cId="0" sldId="288"/>
            <ac:picMk id="15" creationId="{00000000-0000-0000-0000-000000000000}"/>
          </ac:picMkLst>
        </pc:picChg>
      </pc:sldChg>
      <pc:sldChg chg="modSp mod">
        <pc:chgData name="Paul, Véronique" userId="c060a4ad-ab4c-411a-890f-6642f89c69ae" providerId="ADAL" clId="{0FF85318-FE43-4DD3-8181-7072EF7B6EC8}" dt="2024-09-12T20:12:24.536" v="1813" actId="20577"/>
        <pc:sldMkLst>
          <pc:docMk/>
          <pc:sldMk cId="0" sldId="289"/>
        </pc:sldMkLst>
        <pc:spChg chg="mod">
          <ac:chgData name="Paul, Véronique" userId="c060a4ad-ab4c-411a-890f-6642f89c69ae" providerId="ADAL" clId="{0FF85318-FE43-4DD3-8181-7072EF7B6EC8}" dt="2024-09-12T20:12:24.536" v="1813" actId="20577"/>
          <ac:spMkLst>
            <pc:docMk/>
            <pc:sldMk cId="0" sldId="289"/>
            <ac:spMk id="8" creationId="{00000000-0000-0000-0000-000000000000}"/>
          </ac:spMkLst>
        </pc:spChg>
      </pc:sldChg>
      <pc:sldChg chg="modNotesTx">
        <pc:chgData name="Paul, Véronique" userId="c060a4ad-ab4c-411a-890f-6642f89c69ae" providerId="ADAL" clId="{0FF85318-FE43-4DD3-8181-7072EF7B6EC8}" dt="2024-09-12T19:30:35.515" v="1579" actId="20577"/>
        <pc:sldMkLst>
          <pc:docMk/>
          <pc:sldMk cId="0" sldId="290"/>
        </pc:sldMkLst>
      </pc:sldChg>
      <pc:sldChg chg="modSp mod modNotesTx">
        <pc:chgData name="Paul, Véronique" userId="c060a4ad-ab4c-411a-890f-6642f89c69ae" providerId="ADAL" clId="{0FF85318-FE43-4DD3-8181-7072EF7B6EC8}" dt="2024-09-12T19:24:09.960" v="1404" actId="2710"/>
        <pc:sldMkLst>
          <pc:docMk/>
          <pc:sldMk cId="0" sldId="292"/>
        </pc:sldMkLst>
        <pc:spChg chg="mod">
          <ac:chgData name="Paul, Véronique" userId="c060a4ad-ab4c-411a-890f-6642f89c69ae" providerId="ADAL" clId="{0FF85318-FE43-4DD3-8181-7072EF7B6EC8}" dt="2024-09-12T19:24:09.960" v="1404" actId="2710"/>
          <ac:spMkLst>
            <pc:docMk/>
            <pc:sldMk cId="0" sldId="292"/>
            <ac:spMk id="20" creationId="{00000000-0000-0000-0000-000000000000}"/>
          </ac:spMkLst>
        </pc:spChg>
      </pc:sldChg>
      <pc:sldChg chg="modSp mod">
        <pc:chgData name="Paul, Véronique" userId="c060a4ad-ab4c-411a-890f-6642f89c69ae" providerId="ADAL" clId="{0FF85318-FE43-4DD3-8181-7072EF7B6EC8}" dt="2024-09-12T19:28:33.317" v="1578" actId="1036"/>
        <pc:sldMkLst>
          <pc:docMk/>
          <pc:sldMk cId="0" sldId="293"/>
        </pc:sldMkLst>
        <pc:spChg chg="mod">
          <ac:chgData name="Paul, Véronique" userId="c060a4ad-ab4c-411a-890f-6642f89c69ae" providerId="ADAL" clId="{0FF85318-FE43-4DD3-8181-7072EF7B6EC8}" dt="2024-09-12T19:28:23.078" v="1558" actId="20577"/>
          <ac:spMkLst>
            <pc:docMk/>
            <pc:sldMk cId="0" sldId="293"/>
            <ac:spMk id="9" creationId="{00000000-0000-0000-0000-000000000000}"/>
          </ac:spMkLst>
        </pc:spChg>
        <pc:spChg chg="mod">
          <ac:chgData name="Paul, Véronique" userId="c060a4ad-ab4c-411a-890f-6642f89c69ae" providerId="ADAL" clId="{0FF85318-FE43-4DD3-8181-7072EF7B6EC8}" dt="2024-09-12T19:28:25.781" v="1559" actId="1036"/>
          <ac:spMkLst>
            <pc:docMk/>
            <pc:sldMk cId="0" sldId="293"/>
            <ac:spMk id="22" creationId="{5CEDDA47-A6BA-E0C0-6F30-21B2E07E164A}"/>
          </ac:spMkLst>
        </pc:spChg>
        <pc:spChg chg="mod">
          <ac:chgData name="Paul, Véronique" userId="c060a4ad-ab4c-411a-890f-6642f89c69ae" providerId="ADAL" clId="{0FF85318-FE43-4DD3-8181-7072EF7B6EC8}" dt="2024-09-12T19:28:33.317" v="1578" actId="1036"/>
          <ac:spMkLst>
            <pc:docMk/>
            <pc:sldMk cId="0" sldId="293"/>
            <ac:spMk id="23" creationId="{5A76E83F-3DEF-E9FA-7252-8A22518E9122}"/>
          </ac:spMkLst>
        </pc:spChg>
      </pc:sldChg>
      <pc:sldChg chg="addSp delSp modSp mod modNotesTx">
        <pc:chgData name="Paul, Véronique" userId="c060a4ad-ab4c-411a-890f-6642f89c69ae" providerId="ADAL" clId="{0FF85318-FE43-4DD3-8181-7072EF7B6EC8}" dt="2024-09-12T19:09:10.976" v="1008" actId="1038"/>
        <pc:sldMkLst>
          <pc:docMk/>
          <pc:sldMk cId="0" sldId="295"/>
        </pc:sldMkLst>
        <pc:spChg chg="add mod">
          <ac:chgData name="Paul, Véronique" userId="c060a4ad-ab4c-411a-890f-6642f89c69ae" providerId="ADAL" clId="{0FF85318-FE43-4DD3-8181-7072EF7B6EC8}" dt="2024-09-12T19:09:07.981" v="999" actId="1038"/>
          <ac:spMkLst>
            <pc:docMk/>
            <pc:sldMk cId="0" sldId="295"/>
            <ac:spMk id="2" creationId="{22DF41FA-49A3-0FE2-6EBD-49B99C5FCF8B}"/>
          </ac:spMkLst>
        </pc:spChg>
        <pc:spChg chg="del mod topLvl">
          <ac:chgData name="Paul, Véronique" userId="c060a4ad-ab4c-411a-890f-6642f89c69ae" providerId="ADAL" clId="{0FF85318-FE43-4DD3-8181-7072EF7B6EC8}" dt="2024-09-12T18:57:45.079" v="485" actId="478"/>
          <ac:spMkLst>
            <pc:docMk/>
            <pc:sldMk cId="0" sldId="295"/>
            <ac:spMk id="6" creationId="{7A253754-249B-54CD-A746-E920866FB15A}"/>
          </ac:spMkLst>
        </pc:spChg>
        <pc:spChg chg="mod">
          <ac:chgData name="Paul, Véronique" userId="c060a4ad-ab4c-411a-890f-6642f89c69ae" providerId="ADAL" clId="{0FF85318-FE43-4DD3-8181-7072EF7B6EC8}" dt="2024-09-12T18:54:32.274" v="331" actId="1037"/>
          <ac:spMkLst>
            <pc:docMk/>
            <pc:sldMk cId="0" sldId="295"/>
            <ac:spMk id="7" creationId="{02E96A8F-BDA9-2CF0-5FCD-33DAED63A413}"/>
          </ac:spMkLst>
        </pc:spChg>
        <pc:spChg chg="add del mod">
          <ac:chgData name="Paul, Véronique" userId="c060a4ad-ab4c-411a-890f-6642f89c69ae" providerId="ADAL" clId="{0FF85318-FE43-4DD3-8181-7072EF7B6EC8}" dt="2024-09-12T19:00:42.331" v="562" actId="1035"/>
          <ac:spMkLst>
            <pc:docMk/>
            <pc:sldMk cId="0" sldId="295"/>
            <ac:spMk id="10" creationId="{00000000-0000-0000-0000-000000000000}"/>
          </ac:spMkLst>
        </pc:spChg>
        <pc:spChg chg="add mod">
          <ac:chgData name="Paul, Véronique" userId="c060a4ad-ab4c-411a-890f-6642f89c69ae" providerId="ADAL" clId="{0FF85318-FE43-4DD3-8181-7072EF7B6EC8}" dt="2024-09-12T19:09:10.976" v="1008" actId="1038"/>
          <ac:spMkLst>
            <pc:docMk/>
            <pc:sldMk cId="0" sldId="295"/>
            <ac:spMk id="11" creationId="{9F951CC8-310F-AB50-551A-9E79090373AE}"/>
          </ac:spMkLst>
        </pc:spChg>
        <pc:spChg chg="mod">
          <ac:chgData name="Paul, Véronique" userId="c060a4ad-ab4c-411a-890f-6642f89c69ae" providerId="ADAL" clId="{0FF85318-FE43-4DD3-8181-7072EF7B6EC8}" dt="2024-09-12T19:01:58.430" v="701" actId="20577"/>
          <ac:spMkLst>
            <pc:docMk/>
            <pc:sldMk cId="0" sldId="295"/>
            <ac:spMk id="13" creationId="{00000000-0000-0000-0000-000000000000}"/>
          </ac:spMkLst>
        </pc:spChg>
        <pc:spChg chg="mod">
          <ac:chgData name="Paul, Véronique" userId="c060a4ad-ab4c-411a-890f-6642f89c69ae" providerId="ADAL" clId="{0FF85318-FE43-4DD3-8181-7072EF7B6EC8}" dt="2024-09-12T19:03:38.341" v="731" actId="1076"/>
          <ac:spMkLst>
            <pc:docMk/>
            <pc:sldMk cId="0" sldId="295"/>
            <ac:spMk id="21" creationId="{00000000-0000-0000-0000-000000000000}"/>
          </ac:spMkLst>
        </pc:spChg>
        <pc:spChg chg="mod">
          <ac:chgData name="Paul, Véronique" userId="c060a4ad-ab4c-411a-890f-6642f89c69ae" providerId="ADAL" clId="{0FF85318-FE43-4DD3-8181-7072EF7B6EC8}" dt="2024-09-12T18:59:43.975" v="545"/>
          <ac:spMkLst>
            <pc:docMk/>
            <pc:sldMk cId="0" sldId="295"/>
            <ac:spMk id="22" creationId="{4858FD43-F0CD-5BC6-270E-7D2663835739}"/>
          </ac:spMkLst>
        </pc:spChg>
        <pc:spChg chg="mod">
          <ac:chgData name="Paul, Véronique" userId="c060a4ad-ab4c-411a-890f-6642f89c69ae" providerId="ADAL" clId="{0FF85318-FE43-4DD3-8181-7072EF7B6EC8}" dt="2024-09-12T19:08:06.254" v="968" actId="1076"/>
          <ac:spMkLst>
            <pc:docMk/>
            <pc:sldMk cId="0" sldId="295"/>
            <ac:spMk id="27" creationId="{00000000-0000-0000-0000-000000000000}"/>
          </ac:spMkLst>
        </pc:spChg>
        <pc:spChg chg="mod">
          <ac:chgData name="Paul, Véronique" userId="c060a4ad-ab4c-411a-890f-6642f89c69ae" providerId="ADAL" clId="{0FF85318-FE43-4DD3-8181-7072EF7B6EC8}" dt="2024-09-12T19:01:48.205" v="699" actId="1076"/>
          <ac:spMkLst>
            <pc:docMk/>
            <pc:sldMk cId="0" sldId="295"/>
            <ac:spMk id="28" creationId="{00000000-0000-0000-0000-000000000000}"/>
          </ac:spMkLst>
        </pc:spChg>
        <pc:spChg chg="mod">
          <ac:chgData name="Paul, Véronique" userId="c060a4ad-ab4c-411a-890f-6642f89c69ae" providerId="ADAL" clId="{0FF85318-FE43-4DD3-8181-7072EF7B6EC8}" dt="2024-09-12T19:01:45.629" v="698" actId="1076"/>
          <ac:spMkLst>
            <pc:docMk/>
            <pc:sldMk cId="0" sldId="295"/>
            <ac:spMk id="29" creationId="{00000000-0000-0000-0000-000000000000}"/>
          </ac:spMkLst>
        </pc:spChg>
        <pc:spChg chg="mod">
          <ac:chgData name="Paul, Véronique" userId="c060a4ad-ab4c-411a-890f-6642f89c69ae" providerId="ADAL" clId="{0FF85318-FE43-4DD3-8181-7072EF7B6EC8}" dt="2024-09-12T19:03:40.773" v="732" actId="1076"/>
          <ac:spMkLst>
            <pc:docMk/>
            <pc:sldMk cId="0" sldId="295"/>
            <ac:spMk id="31" creationId="{00000000-0000-0000-0000-000000000000}"/>
          </ac:spMkLst>
        </pc:spChg>
        <pc:spChg chg="mod">
          <ac:chgData name="Paul, Véronique" userId="c060a4ad-ab4c-411a-890f-6642f89c69ae" providerId="ADAL" clId="{0FF85318-FE43-4DD3-8181-7072EF7B6EC8}" dt="2024-09-12T19:03:30.893" v="729" actId="1076"/>
          <ac:spMkLst>
            <pc:docMk/>
            <pc:sldMk cId="0" sldId="295"/>
            <ac:spMk id="32" creationId="{00000000-0000-0000-0000-000000000000}"/>
          </ac:spMkLst>
        </pc:spChg>
        <pc:spChg chg="mod">
          <ac:chgData name="Paul, Véronique" userId="c060a4ad-ab4c-411a-890f-6642f89c69ae" providerId="ADAL" clId="{0FF85318-FE43-4DD3-8181-7072EF7B6EC8}" dt="2024-09-12T19:03:25.808" v="727" actId="1038"/>
          <ac:spMkLst>
            <pc:docMk/>
            <pc:sldMk cId="0" sldId="295"/>
            <ac:spMk id="33" creationId="{18BD7823-1A5C-698B-063E-097ED11D5F6A}"/>
          </ac:spMkLst>
        </pc:spChg>
        <pc:spChg chg="del mod">
          <ac:chgData name="Paul, Véronique" userId="c060a4ad-ab4c-411a-890f-6642f89c69ae" providerId="ADAL" clId="{0FF85318-FE43-4DD3-8181-7072EF7B6EC8}" dt="2024-09-12T18:58:45.310" v="541" actId="478"/>
          <ac:spMkLst>
            <pc:docMk/>
            <pc:sldMk cId="0" sldId="295"/>
            <ac:spMk id="34" creationId="{0BDE3DA9-7AD3-70C0-B828-09B9D047B340}"/>
          </ac:spMkLst>
        </pc:spChg>
        <pc:spChg chg="add mod">
          <ac:chgData name="Paul, Véronique" userId="c060a4ad-ab4c-411a-890f-6642f89c69ae" providerId="ADAL" clId="{0FF85318-FE43-4DD3-8181-7072EF7B6EC8}" dt="2024-09-12T19:04:07.325" v="738" actId="1076"/>
          <ac:spMkLst>
            <pc:docMk/>
            <pc:sldMk cId="0" sldId="295"/>
            <ac:spMk id="37" creationId="{134DE73D-A5FB-83B4-50EE-760184F9AD76}"/>
          </ac:spMkLst>
        </pc:spChg>
        <pc:spChg chg="mod">
          <ac:chgData name="Paul, Véronique" userId="c060a4ad-ab4c-411a-890f-6642f89c69ae" providerId="ADAL" clId="{0FF85318-FE43-4DD3-8181-7072EF7B6EC8}" dt="2024-09-12T19:03:42.765" v="733" actId="1076"/>
          <ac:spMkLst>
            <pc:docMk/>
            <pc:sldMk cId="0" sldId="295"/>
            <ac:spMk id="54" creationId="{D1851E1E-3FB0-F25C-8863-51470DA78C4F}"/>
          </ac:spMkLst>
        </pc:spChg>
        <pc:spChg chg="mod">
          <ac:chgData name="Paul, Véronique" userId="c060a4ad-ab4c-411a-890f-6642f89c69ae" providerId="ADAL" clId="{0FF85318-FE43-4DD3-8181-7072EF7B6EC8}" dt="2024-09-12T19:07:07.039" v="932" actId="14100"/>
          <ac:spMkLst>
            <pc:docMk/>
            <pc:sldMk cId="0" sldId="295"/>
            <ac:spMk id="62" creationId="{B5EE792A-4FD6-E1A4-F314-421E5E5F6041}"/>
          </ac:spMkLst>
        </pc:spChg>
        <pc:grpChg chg="del mod">
          <ac:chgData name="Paul, Véronique" userId="c060a4ad-ab4c-411a-890f-6642f89c69ae" providerId="ADAL" clId="{0FF85318-FE43-4DD3-8181-7072EF7B6EC8}" dt="2024-09-12T18:57:45.079" v="485" actId="478"/>
          <ac:grpSpMkLst>
            <pc:docMk/>
            <pc:sldMk cId="0" sldId="295"/>
            <ac:grpSpMk id="4" creationId="{A37535F4-B28B-DB60-B313-A0E54E417348}"/>
          </ac:grpSpMkLst>
        </pc:grpChg>
        <pc:grpChg chg="mod topLvl">
          <ac:chgData name="Paul, Véronique" userId="c060a4ad-ab4c-411a-890f-6642f89c69ae" providerId="ADAL" clId="{0FF85318-FE43-4DD3-8181-7072EF7B6EC8}" dt="2024-09-12T19:03:34.982" v="730" actId="1076"/>
          <ac:grpSpMkLst>
            <pc:docMk/>
            <pc:sldMk cId="0" sldId="295"/>
            <ac:grpSpMk id="5" creationId="{0C5C0626-F837-2984-9C16-658D27D586D2}"/>
          </ac:grpSpMkLst>
        </pc:grpChg>
        <pc:grpChg chg="mod">
          <ac:chgData name="Paul, Véronique" userId="c060a4ad-ab4c-411a-890f-6642f89c69ae" providerId="ADAL" clId="{0FF85318-FE43-4DD3-8181-7072EF7B6EC8}" dt="2024-09-12T19:03:46.118" v="734" actId="1076"/>
          <ac:grpSpMkLst>
            <pc:docMk/>
            <pc:sldMk cId="0" sldId="295"/>
            <ac:grpSpMk id="15" creationId="{00000000-0000-0000-0000-000000000000}"/>
          </ac:grpSpMkLst>
        </pc:grpChg>
        <pc:grpChg chg="add mod">
          <ac:chgData name="Paul, Véronique" userId="c060a4ad-ab4c-411a-890f-6642f89c69ae" providerId="ADAL" clId="{0FF85318-FE43-4DD3-8181-7072EF7B6EC8}" dt="2024-09-12T19:04:00.669" v="737" actId="1076"/>
          <ac:grpSpMkLst>
            <pc:docMk/>
            <pc:sldMk cId="0" sldId="295"/>
            <ac:grpSpMk id="19" creationId="{77C01A4F-9577-5F6D-C120-AE85B40855F7}"/>
          </ac:grpSpMkLst>
        </pc:grpChg>
        <pc:grpChg chg="mod">
          <ac:chgData name="Paul, Véronique" userId="c060a4ad-ab4c-411a-890f-6642f89c69ae" providerId="ADAL" clId="{0FF85318-FE43-4DD3-8181-7072EF7B6EC8}" dt="2024-09-12T19:02:26.320" v="712" actId="1036"/>
          <ac:grpSpMkLst>
            <pc:docMk/>
            <pc:sldMk cId="0" sldId="295"/>
            <ac:grpSpMk id="20" creationId="{00000000-0000-0000-0000-000000000000}"/>
          </ac:grpSpMkLst>
        </pc:grpChg>
        <pc:grpChg chg="mod">
          <ac:chgData name="Paul, Véronique" userId="c060a4ad-ab4c-411a-890f-6642f89c69ae" providerId="ADAL" clId="{0FF85318-FE43-4DD3-8181-7072EF7B6EC8}" dt="2024-09-12T19:01:40.229" v="696" actId="1076"/>
          <ac:grpSpMkLst>
            <pc:docMk/>
            <pc:sldMk cId="0" sldId="295"/>
            <ac:grpSpMk id="44" creationId="{37FCFFBD-EE45-F3A9-1BFC-DB9ABEE0E33D}"/>
          </ac:grpSpMkLst>
        </pc:grpChg>
        <pc:grpChg chg="mod">
          <ac:chgData name="Paul, Véronique" userId="c060a4ad-ab4c-411a-890f-6642f89c69ae" providerId="ADAL" clId="{0FF85318-FE43-4DD3-8181-7072EF7B6EC8}" dt="2024-09-12T19:03:19.645" v="720" actId="14100"/>
          <ac:grpSpMkLst>
            <pc:docMk/>
            <pc:sldMk cId="0" sldId="295"/>
            <ac:grpSpMk id="57" creationId="{10375922-0DE8-EC57-CDD8-DE7F36C2B183}"/>
          </ac:grpSpMkLst>
        </pc:grpChg>
        <pc:grpChg chg="mod">
          <ac:chgData name="Paul, Véronique" userId="c060a4ad-ab4c-411a-890f-6642f89c69ae" providerId="ADAL" clId="{0FF85318-FE43-4DD3-8181-7072EF7B6EC8}" dt="2024-09-12T19:03:28.677" v="728" actId="1076"/>
          <ac:grpSpMkLst>
            <pc:docMk/>
            <pc:sldMk cId="0" sldId="295"/>
            <ac:grpSpMk id="58" creationId="{E049310E-7608-05DA-9A7F-1E64EA73ED57}"/>
          </ac:grpSpMkLst>
        </pc:grpChg>
        <pc:grpChg chg="mod">
          <ac:chgData name="Paul, Véronique" userId="c060a4ad-ab4c-411a-890f-6642f89c69ae" providerId="ADAL" clId="{0FF85318-FE43-4DD3-8181-7072EF7B6EC8}" dt="2024-09-12T19:03:17.486" v="719" actId="14100"/>
          <ac:grpSpMkLst>
            <pc:docMk/>
            <pc:sldMk cId="0" sldId="295"/>
            <ac:grpSpMk id="59" creationId="{68E9D61A-F231-B491-849C-14F3717046D1}"/>
          </ac:grpSpMkLst>
        </pc:grpChg>
        <pc:picChg chg="add">
          <ac:chgData name="Paul, Véronique" userId="c060a4ad-ab4c-411a-890f-6642f89c69ae" providerId="ADAL" clId="{0FF85318-FE43-4DD3-8181-7072EF7B6EC8}" dt="2024-09-12T18:58:05.182" v="487"/>
          <ac:picMkLst>
            <pc:docMk/>
            <pc:sldMk cId="0" sldId="295"/>
            <ac:picMk id="3" creationId="{6940CFD8-DA93-7211-A8AF-DB415D466DF4}"/>
          </ac:picMkLst>
        </pc:picChg>
        <pc:picChg chg="add mod">
          <ac:chgData name="Paul, Véronique" userId="c060a4ad-ab4c-411a-890f-6642f89c69ae" providerId="ADAL" clId="{0FF85318-FE43-4DD3-8181-7072EF7B6EC8}" dt="2024-09-12T19:09:04.438" v="986" actId="1038"/>
          <ac:picMkLst>
            <pc:docMk/>
            <pc:sldMk cId="0" sldId="295"/>
            <ac:picMk id="39" creationId="{3077E509-DBBC-C964-CB0D-A64325ECB2D4}"/>
          </ac:picMkLst>
        </pc:picChg>
      </pc:sldChg>
      <pc:sldChg chg="delSp modSp mod">
        <pc:chgData name="Paul, Véronique" userId="c060a4ad-ab4c-411a-890f-6642f89c69ae" providerId="ADAL" clId="{0FF85318-FE43-4DD3-8181-7072EF7B6EC8}" dt="2024-09-12T18:50:14.333" v="157" actId="478"/>
        <pc:sldMkLst>
          <pc:docMk/>
          <pc:sldMk cId="0" sldId="297"/>
        </pc:sldMkLst>
        <pc:cxnChg chg="del mod">
          <ac:chgData name="Paul, Véronique" userId="c060a4ad-ab4c-411a-890f-6642f89c69ae" providerId="ADAL" clId="{0FF85318-FE43-4DD3-8181-7072EF7B6EC8}" dt="2024-09-12T18:50:11.452" v="155" actId="478"/>
          <ac:cxnSpMkLst>
            <pc:docMk/>
            <pc:sldMk cId="0" sldId="297"/>
            <ac:cxnSpMk id="7" creationId="{EDAD5E95-B18B-F819-78F6-10DEE08D42C1}"/>
          </ac:cxnSpMkLst>
        </pc:cxnChg>
        <pc:cxnChg chg="del mod">
          <ac:chgData name="Paul, Véronique" userId="c060a4ad-ab4c-411a-890f-6642f89c69ae" providerId="ADAL" clId="{0FF85318-FE43-4DD3-8181-7072EF7B6EC8}" dt="2024-09-12T18:50:14.333" v="157" actId="478"/>
          <ac:cxnSpMkLst>
            <pc:docMk/>
            <pc:sldMk cId="0" sldId="297"/>
            <ac:cxnSpMk id="8" creationId="{5864A12F-E6BD-3517-4227-0AFA6C3FCF21}"/>
          </ac:cxnSpMkLst>
        </pc:cxnChg>
        <pc:cxnChg chg="del mod">
          <ac:chgData name="Paul, Véronique" userId="c060a4ad-ab4c-411a-890f-6642f89c69ae" providerId="ADAL" clId="{0FF85318-FE43-4DD3-8181-7072EF7B6EC8}" dt="2024-09-12T18:50:12.940" v="156" actId="478"/>
          <ac:cxnSpMkLst>
            <pc:docMk/>
            <pc:sldMk cId="0" sldId="297"/>
            <ac:cxnSpMk id="11" creationId="{FC9318CD-8043-8BE7-617D-55B843BEBCDF}"/>
          </ac:cxnSpMkLst>
        </pc:cxnChg>
      </pc:sldChg>
      <pc:sldChg chg="modSp mod">
        <pc:chgData name="Paul, Véronique" userId="c060a4ad-ab4c-411a-890f-6642f89c69ae" providerId="ADAL" clId="{0FF85318-FE43-4DD3-8181-7072EF7B6EC8}" dt="2024-09-12T18:43:37.212" v="154" actId="20577"/>
        <pc:sldMkLst>
          <pc:docMk/>
          <pc:sldMk cId="0" sldId="298"/>
        </pc:sldMkLst>
        <pc:spChg chg="mod">
          <ac:chgData name="Paul, Véronique" userId="c060a4ad-ab4c-411a-890f-6642f89c69ae" providerId="ADAL" clId="{0FF85318-FE43-4DD3-8181-7072EF7B6EC8}" dt="2024-09-12T18:43:37.212" v="154" actId="20577"/>
          <ac:spMkLst>
            <pc:docMk/>
            <pc:sldMk cId="0" sldId="298"/>
            <ac:spMk id="18" creationId="{5B1C67D8-4224-D113-09DC-227E01184B39}"/>
          </ac:spMkLst>
        </pc:spChg>
      </pc:sldChg>
      <pc:sldChg chg="delSp modSp mod">
        <pc:chgData name="Paul, Véronique" userId="c060a4ad-ab4c-411a-890f-6642f89c69ae" providerId="ADAL" clId="{0FF85318-FE43-4DD3-8181-7072EF7B6EC8}" dt="2024-09-12T18:40:12.026" v="153" actId="1076"/>
        <pc:sldMkLst>
          <pc:docMk/>
          <pc:sldMk cId="0" sldId="300"/>
        </pc:sldMkLst>
        <pc:spChg chg="del mod">
          <ac:chgData name="Paul, Véronique" userId="c060a4ad-ab4c-411a-890f-6642f89c69ae" providerId="ADAL" clId="{0FF85318-FE43-4DD3-8181-7072EF7B6EC8}" dt="2024-09-12T18:39:54.523" v="147" actId="478"/>
          <ac:spMkLst>
            <pc:docMk/>
            <pc:sldMk cId="0" sldId="300"/>
            <ac:spMk id="10" creationId="{00000000-0000-0000-0000-000000000000}"/>
          </ac:spMkLst>
        </pc:spChg>
        <pc:spChg chg="mod">
          <ac:chgData name="Paul, Véronique" userId="c060a4ad-ab4c-411a-890f-6642f89c69ae" providerId="ADAL" clId="{0FF85318-FE43-4DD3-8181-7072EF7B6EC8}" dt="2024-09-12T18:40:12.026" v="153" actId="1076"/>
          <ac:spMkLst>
            <pc:docMk/>
            <pc:sldMk cId="0" sldId="300"/>
            <ac:spMk id="17" creationId="{00000000-0000-0000-0000-000000000000}"/>
          </ac:spMkLst>
        </pc:spChg>
        <pc:spChg chg="mod">
          <ac:chgData name="Paul, Véronique" userId="c060a4ad-ab4c-411a-890f-6642f89c69ae" providerId="ADAL" clId="{0FF85318-FE43-4DD3-8181-7072EF7B6EC8}" dt="2024-09-12T18:40:09.067" v="152" actId="1076"/>
          <ac:spMkLst>
            <pc:docMk/>
            <pc:sldMk cId="0" sldId="300"/>
            <ac:spMk id="18" creationId="{00000000-0000-0000-0000-000000000000}"/>
          </ac:spMkLst>
        </pc:spChg>
        <pc:picChg chg="mod">
          <ac:chgData name="Paul, Véronique" userId="c060a4ad-ab4c-411a-890f-6642f89c69ae" providerId="ADAL" clId="{0FF85318-FE43-4DD3-8181-7072EF7B6EC8}" dt="2024-09-12T18:40:01.812" v="150" actId="1076"/>
          <ac:picMkLst>
            <pc:docMk/>
            <pc:sldMk cId="0" sldId="300"/>
            <ac:picMk id="19" creationId="{00000000-0000-0000-0000-000000000000}"/>
          </ac:picMkLst>
        </pc:picChg>
        <pc:picChg chg="mod">
          <ac:chgData name="Paul, Véronique" userId="c060a4ad-ab4c-411a-890f-6642f89c69ae" providerId="ADAL" clId="{0FF85318-FE43-4DD3-8181-7072EF7B6EC8}" dt="2024-09-12T18:40:05.251" v="151" actId="1076"/>
          <ac:picMkLst>
            <pc:docMk/>
            <pc:sldMk cId="0" sldId="300"/>
            <ac:picMk id="25" creationId="{085F4680-F8CD-92D0-3317-03C525C4BE2B}"/>
          </ac:picMkLst>
        </pc:picChg>
        <pc:picChg chg="mod">
          <ac:chgData name="Paul, Véronique" userId="c060a4ad-ab4c-411a-890f-6642f89c69ae" providerId="ADAL" clId="{0FF85318-FE43-4DD3-8181-7072EF7B6EC8}" dt="2024-09-12T18:39:57.387" v="148" actId="1076"/>
          <ac:picMkLst>
            <pc:docMk/>
            <pc:sldMk cId="0" sldId="300"/>
            <ac:picMk id="27" creationId="{6B15CCBF-8865-DD31-4395-02B610C6AAA0}"/>
          </ac:picMkLst>
        </pc:picChg>
      </pc:sldChg>
      <pc:sldChg chg="modSp mod modNotesTx">
        <pc:chgData name="Paul, Véronique" userId="c060a4ad-ab4c-411a-890f-6642f89c69ae" providerId="ADAL" clId="{0FF85318-FE43-4DD3-8181-7072EF7B6EC8}" dt="2024-09-13T14:22:33.630" v="5315" actId="20577"/>
        <pc:sldMkLst>
          <pc:docMk/>
          <pc:sldMk cId="2073698162" sldId="301"/>
        </pc:sldMkLst>
        <pc:spChg chg="mod">
          <ac:chgData name="Paul, Véronique" userId="c060a4ad-ab4c-411a-890f-6642f89c69ae" providerId="ADAL" clId="{0FF85318-FE43-4DD3-8181-7072EF7B6EC8}" dt="2024-09-13T14:22:22.268" v="5314" actId="108"/>
          <ac:spMkLst>
            <pc:docMk/>
            <pc:sldMk cId="2073698162" sldId="301"/>
            <ac:spMk id="34" creationId="{00000000-0000-0000-0000-000000000000}"/>
          </ac:spMkLst>
        </pc:spChg>
      </pc:sldChg>
      <pc:sldChg chg="modSp mod modNotesTx">
        <pc:chgData name="Paul, Véronique" userId="c060a4ad-ab4c-411a-890f-6642f89c69ae" providerId="ADAL" clId="{0FF85318-FE43-4DD3-8181-7072EF7B6EC8}" dt="2024-09-12T20:37:28.504" v="3872" actId="20577"/>
        <pc:sldMkLst>
          <pc:docMk/>
          <pc:sldMk cId="935247487" sldId="302"/>
        </pc:sldMkLst>
        <pc:spChg chg="mod">
          <ac:chgData name="Paul, Véronique" userId="c060a4ad-ab4c-411a-890f-6642f89c69ae" providerId="ADAL" clId="{0FF85318-FE43-4DD3-8181-7072EF7B6EC8}" dt="2024-09-12T20:37:28.504" v="3872" actId="20577"/>
          <ac:spMkLst>
            <pc:docMk/>
            <pc:sldMk cId="935247487" sldId="302"/>
            <ac:spMk id="38" creationId="{EEAB2B34-3323-7FE9-0DC5-4F3251510364}"/>
          </ac:spMkLst>
        </pc:spChg>
      </pc:sldChg>
      <pc:sldChg chg="modSp mod modNotesTx">
        <pc:chgData name="Paul, Véronique" userId="c060a4ad-ab4c-411a-890f-6642f89c69ae" providerId="ADAL" clId="{0FF85318-FE43-4DD3-8181-7072EF7B6EC8}" dt="2024-09-13T13:55:46.026" v="4692"/>
        <pc:sldMkLst>
          <pc:docMk/>
          <pc:sldMk cId="3594973272" sldId="303"/>
        </pc:sldMkLst>
        <pc:spChg chg="mod ord">
          <ac:chgData name="Paul, Véronique" userId="c060a4ad-ab4c-411a-890f-6642f89c69ae" providerId="ADAL" clId="{0FF85318-FE43-4DD3-8181-7072EF7B6EC8}" dt="2024-09-13T13:55:46.026" v="4692"/>
          <ac:spMkLst>
            <pc:docMk/>
            <pc:sldMk cId="3594973272" sldId="303"/>
            <ac:spMk id="2" creationId="{A7367752-6406-F75B-FC7C-E346413F85FE}"/>
          </ac:spMkLst>
        </pc:spChg>
        <pc:spChg chg="mod">
          <ac:chgData name="Paul, Véronique" userId="c060a4ad-ab4c-411a-890f-6642f89c69ae" providerId="ADAL" clId="{0FF85318-FE43-4DD3-8181-7072EF7B6EC8}" dt="2024-09-13T13:51:49.931" v="4689" actId="20577"/>
          <ac:spMkLst>
            <pc:docMk/>
            <pc:sldMk cId="3594973272" sldId="303"/>
            <ac:spMk id="26" creationId="{C52C7D21-04BA-986F-877B-8285168616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857250" rtl="0" eaLnBrk="1" latinLnBrk="0" hangingPunct="1">
      <a:defRPr sz="1125" kern="1200">
        <a:solidFill>
          <a:schemeClr val="tx1"/>
        </a:solidFill>
        <a:latin typeface="+mn-lt"/>
        <a:ea typeface="+mn-ea"/>
        <a:cs typeface="+mn-cs"/>
      </a:defRPr>
    </a:lvl1pPr>
    <a:lvl2pPr marL="428625" algn="l" defTabSz="857250" rtl="0" eaLnBrk="1" latinLnBrk="0" hangingPunct="1">
      <a:defRPr sz="1125" kern="1200">
        <a:solidFill>
          <a:schemeClr val="tx1"/>
        </a:solidFill>
        <a:latin typeface="+mn-lt"/>
        <a:ea typeface="+mn-ea"/>
        <a:cs typeface="+mn-cs"/>
      </a:defRPr>
    </a:lvl2pPr>
    <a:lvl3pPr marL="857250" algn="l" defTabSz="857250" rtl="0" eaLnBrk="1" latinLnBrk="0" hangingPunct="1">
      <a:defRPr sz="1125" kern="1200">
        <a:solidFill>
          <a:schemeClr val="tx1"/>
        </a:solidFill>
        <a:latin typeface="+mn-lt"/>
        <a:ea typeface="+mn-ea"/>
        <a:cs typeface="+mn-cs"/>
      </a:defRPr>
    </a:lvl3pPr>
    <a:lvl4pPr marL="1285875" algn="l" defTabSz="857250" rtl="0" eaLnBrk="1" latinLnBrk="0" hangingPunct="1">
      <a:defRPr sz="1125" kern="1200">
        <a:solidFill>
          <a:schemeClr val="tx1"/>
        </a:solidFill>
        <a:latin typeface="+mn-lt"/>
        <a:ea typeface="+mn-ea"/>
        <a:cs typeface="+mn-cs"/>
      </a:defRPr>
    </a:lvl4pPr>
    <a:lvl5pPr marL="1714500" algn="l" defTabSz="857250" rtl="0" eaLnBrk="1" latinLnBrk="0" hangingPunct="1">
      <a:defRPr sz="1125" kern="1200">
        <a:solidFill>
          <a:schemeClr val="tx1"/>
        </a:solidFill>
        <a:latin typeface="+mn-lt"/>
        <a:ea typeface="+mn-ea"/>
        <a:cs typeface="+mn-cs"/>
      </a:defRPr>
    </a:lvl5pPr>
    <a:lvl6pPr marL="2143125" algn="l" defTabSz="857250" rtl="0" eaLnBrk="1" latinLnBrk="0" hangingPunct="1">
      <a:defRPr sz="1125" kern="1200">
        <a:solidFill>
          <a:schemeClr val="tx1"/>
        </a:solidFill>
        <a:latin typeface="+mn-lt"/>
        <a:ea typeface="+mn-ea"/>
        <a:cs typeface="+mn-cs"/>
      </a:defRPr>
    </a:lvl6pPr>
    <a:lvl7pPr marL="2571750" algn="l" defTabSz="857250" rtl="0" eaLnBrk="1" latinLnBrk="0" hangingPunct="1">
      <a:defRPr sz="1125" kern="1200">
        <a:solidFill>
          <a:schemeClr val="tx1"/>
        </a:solidFill>
        <a:latin typeface="+mn-lt"/>
        <a:ea typeface="+mn-ea"/>
        <a:cs typeface="+mn-cs"/>
      </a:defRPr>
    </a:lvl7pPr>
    <a:lvl8pPr marL="3000375" algn="l" defTabSz="857250" rtl="0" eaLnBrk="1" latinLnBrk="0" hangingPunct="1">
      <a:defRPr sz="1125" kern="1200">
        <a:solidFill>
          <a:schemeClr val="tx1"/>
        </a:solidFill>
        <a:latin typeface="+mn-lt"/>
        <a:ea typeface="+mn-ea"/>
        <a:cs typeface="+mn-cs"/>
      </a:defRPr>
    </a:lvl8pPr>
    <a:lvl9pPr marL="3429000" algn="l" defTabSz="857250" rtl="0" eaLnBrk="1" latinLnBrk="0" hangingPunct="1">
      <a:defRPr sz="11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allthatsinteresting.com/inuit-people"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0</a:t>
            </a:fld>
            <a:endParaRPr lang="cs-CZ"/>
          </a:p>
        </p:txBody>
      </p:sp>
    </p:spTree>
    <p:extLst>
      <p:ext uri="{BB962C8B-B14F-4D97-AF65-F5344CB8AC3E}">
        <p14:creationId xmlns:p14="http://schemas.microsoft.com/office/powerpoint/2010/main" val="947755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5975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Video</a:t>
            </a:r>
            <a:r>
              <a:rPr lang="fr-CA" dirty="0"/>
              <a:t> : https://</a:t>
            </a:r>
            <a:r>
              <a:rPr lang="fr-CA" dirty="0" err="1"/>
              <a:t>www.youtube.com</a:t>
            </a:r>
            <a:r>
              <a:rPr lang="fr-CA" dirty="0"/>
              <a:t>/</a:t>
            </a:r>
            <a:r>
              <a:rPr lang="fr-CA" dirty="0" err="1"/>
              <a:t>watch?v</a:t>
            </a:r>
            <a:r>
              <a:rPr lang="fr-CA" dirty="0"/>
              <a:t>=0YCxBxU6Jmw</a:t>
            </a:r>
          </a:p>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2262273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1531220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lgn="l"/>
            <a:endParaRPr lang="en-US" b="0" dirty="0"/>
          </a:p>
          <a:p>
            <a:pPr lvl="0" algn="l"/>
            <a:endParaRPr lang="en-US" b="0"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59853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287455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280939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CA" b="1" i="1"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1622126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en-US" sz="1200" dirty="0">
              <a:solidFill>
                <a:srgbClr val="FFFFFF"/>
              </a:solidFill>
              <a:latin typeface="Open Sans"/>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658767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a:p>
          <a:p>
            <a:endParaRPr lang="fr-CA" i="0"/>
          </a:p>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4231250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909251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567453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3706376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1212861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4228514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44968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3148959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1470296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2349659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b="0" i="0" u="none" strike="noStrike" dirty="0">
              <a:solidFill>
                <a:srgbClr val="000000"/>
              </a:solidFill>
              <a:effectLst/>
              <a:latin typeface="Arial" panose="020B0604020202020204" pitchFamily="34" charset="0"/>
            </a:endParaRPr>
          </a:p>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1182628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2003123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4227545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sz="1800" b="0" i="0" u="none" strike="noStrike">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565251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2954902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hlinkClick r:id="rId3"/>
              </a:rPr>
              <a:t>See The Inuit People And Culture Before Their Forced Relocation (allthatsinteresting.com)</a:t>
            </a:r>
            <a:r>
              <a:rPr lang="fr-CA" dirty="0"/>
              <a:t> Utiliser ce photo pour l’été à la place pour que les questions fonctionnent</a:t>
            </a:r>
            <a:br>
              <a:rPr lang="fr-CA" dirty="0"/>
            </a:br>
            <a:br>
              <a:rPr lang="fr-CA" dirty="0"/>
            </a:br>
            <a:endParaRPr lang="fr-CA" dirty="0"/>
          </a:p>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954526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rtl="0" fontAlgn="base"/>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32</a:t>
            </a:fld>
            <a:endParaRPr lang="cs-CZ"/>
          </a:p>
        </p:txBody>
      </p:sp>
    </p:spTree>
    <p:extLst>
      <p:ext uri="{BB962C8B-B14F-4D97-AF65-F5344CB8AC3E}">
        <p14:creationId xmlns:p14="http://schemas.microsoft.com/office/powerpoint/2010/main" val="40596694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indent="-228600">
              <a:buAutoNum type="arabicPeriod"/>
            </a:pPr>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33</a:t>
            </a:fld>
            <a:endParaRPr lang="cs-CZ"/>
          </a:p>
        </p:txBody>
      </p:sp>
    </p:spTree>
    <p:extLst>
      <p:ext uri="{BB962C8B-B14F-4D97-AF65-F5344CB8AC3E}">
        <p14:creationId xmlns:p14="http://schemas.microsoft.com/office/powerpoint/2010/main" val="1724639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7801662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594692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CA" b="1"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36</a:t>
            </a:fld>
            <a:endParaRPr lang="cs-CZ"/>
          </a:p>
        </p:txBody>
      </p:sp>
    </p:spTree>
    <p:extLst>
      <p:ext uri="{BB962C8B-B14F-4D97-AF65-F5344CB8AC3E}">
        <p14:creationId xmlns:p14="http://schemas.microsoft.com/office/powerpoint/2010/main" val="4491238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800" b="0" i="0" u="none" strike="noStrike">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37</a:t>
            </a:fld>
            <a:endParaRPr lang="cs-CZ"/>
          </a:p>
        </p:txBody>
      </p:sp>
    </p:spTree>
    <p:extLst>
      <p:ext uri="{BB962C8B-B14F-4D97-AF65-F5344CB8AC3E}">
        <p14:creationId xmlns:p14="http://schemas.microsoft.com/office/powerpoint/2010/main" val="18727553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38</a:t>
            </a:fld>
            <a:endParaRPr lang="cs-CZ"/>
          </a:p>
        </p:txBody>
      </p:sp>
    </p:spTree>
    <p:extLst>
      <p:ext uri="{BB962C8B-B14F-4D97-AF65-F5344CB8AC3E}">
        <p14:creationId xmlns:p14="http://schemas.microsoft.com/office/powerpoint/2010/main" val="174515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9924892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endParaRPr lang="fr-CA" b="1"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39</a:t>
            </a:fld>
            <a:endParaRPr lang="cs-CZ"/>
          </a:p>
        </p:txBody>
      </p:sp>
    </p:spTree>
    <p:extLst>
      <p:ext uri="{BB962C8B-B14F-4D97-AF65-F5344CB8AC3E}">
        <p14:creationId xmlns:p14="http://schemas.microsoft.com/office/powerpoint/2010/main" val="42839595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fr-CA" dirty="0"/>
            </a:br>
            <a:br>
              <a:rPr lang="fr-CA" dirty="0"/>
            </a:b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40</a:t>
            </a:fld>
            <a:endParaRPr lang="cs-CZ"/>
          </a:p>
        </p:txBody>
      </p:sp>
    </p:spTree>
    <p:extLst>
      <p:ext uri="{BB962C8B-B14F-4D97-AF65-F5344CB8AC3E}">
        <p14:creationId xmlns:p14="http://schemas.microsoft.com/office/powerpoint/2010/main" val="3139408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41</a:t>
            </a:fld>
            <a:endParaRPr lang="cs-CZ"/>
          </a:p>
        </p:txBody>
      </p:sp>
    </p:spTree>
    <p:extLst>
      <p:ext uri="{BB962C8B-B14F-4D97-AF65-F5344CB8AC3E}">
        <p14:creationId xmlns:p14="http://schemas.microsoft.com/office/powerpoint/2010/main" val="2273730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42</a:t>
            </a:fld>
            <a:endParaRPr lang="cs-CZ"/>
          </a:p>
        </p:txBody>
      </p:sp>
    </p:spTree>
    <p:extLst>
      <p:ext uri="{BB962C8B-B14F-4D97-AF65-F5344CB8AC3E}">
        <p14:creationId xmlns:p14="http://schemas.microsoft.com/office/powerpoint/2010/main" val="19392012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43</a:t>
            </a:fld>
            <a:endParaRPr lang="cs-CZ"/>
          </a:p>
        </p:txBody>
      </p:sp>
    </p:spTree>
    <p:extLst>
      <p:ext uri="{BB962C8B-B14F-4D97-AF65-F5344CB8AC3E}">
        <p14:creationId xmlns:p14="http://schemas.microsoft.com/office/powerpoint/2010/main" val="3378085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46</a:t>
            </a:fld>
            <a:endParaRPr lang="cs-CZ"/>
          </a:p>
        </p:txBody>
      </p:sp>
    </p:spTree>
    <p:extLst>
      <p:ext uri="{BB962C8B-B14F-4D97-AF65-F5344CB8AC3E}">
        <p14:creationId xmlns:p14="http://schemas.microsoft.com/office/powerpoint/2010/main" val="1254651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2886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209812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lgn="l"/>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extLst>
      <p:ext uri="{BB962C8B-B14F-4D97-AF65-F5344CB8AC3E}">
        <p14:creationId xmlns:p14="http://schemas.microsoft.com/office/powerpoint/2010/main" val="643833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endParaRPr lang="fr-CA" b="0"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746148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997281"/>
            <a:ext cx="9715500" cy="1378148"/>
          </a:xfrm>
        </p:spPr>
        <p:txBody>
          <a:bodyPr/>
          <a:lstStyle/>
          <a:p>
            <a:r>
              <a:rPr lang="en-US"/>
              <a:t>Click to edit Master title style</a:t>
            </a:r>
          </a:p>
        </p:txBody>
      </p:sp>
      <p:sp>
        <p:nvSpPr>
          <p:cNvPr id="3" name="Subtitle 2"/>
          <p:cNvSpPr>
            <a:spLocks noGrp="1"/>
          </p:cNvSpPr>
          <p:nvPr>
            <p:ph type="subTitle" idx="1"/>
          </p:nvPr>
        </p:nvSpPr>
        <p:spPr>
          <a:xfrm>
            <a:off x="1714500" y="3643312"/>
            <a:ext cx="8001000" cy="1643063"/>
          </a:xfrm>
        </p:spPr>
        <p:txBody>
          <a:bodyPr/>
          <a:lstStyle>
            <a:lvl1pPr marL="0" indent="0" algn="ctr">
              <a:buNone/>
              <a:defRPr>
                <a:solidFill>
                  <a:schemeClr val="tx1">
                    <a:tint val="75000"/>
                  </a:schemeClr>
                </a:solidFill>
              </a:defRPr>
            </a:lvl1pPr>
            <a:lvl2pPr marL="428620" indent="0" algn="ctr">
              <a:buNone/>
              <a:defRPr>
                <a:solidFill>
                  <a:schemeClr val="tx1">
                    <a:tint val="75000"/>
                  </a:schemeClr>
                </a:solidFill>
              </a:defRPr>
            </a:lvl2pPr>
            <a:lvl3pPr marL="857240" indent="0" algn="ctr">
              <a:buNone/>
              <a:defRPr>
                <a:solidFill>
                  <a:schemeClr val="tx1">
                    <a:tint val="75000"/>
                  </a:schemeClr>
                </a:solidFill>
              </a:defRPr>
            </a:lvl3pPr>
            <a:lvl4pPr marL="1285859" indent="0" algn="ctr">
              <a:buNone/>
              <a:defRPr>
                <a:solidFill>
                  <a:schemeClr val="tx1">
                    <a:tint val="75000"/>
                  </a:schemeClr>
                </a:solidFill>
              </a:defRPr>
            </a:lvl4pPr>
            <a:lvl5pPr marL="1714478" indent="0" algn="ctr">
              <a:buNone/>
              <a:defRPr>
                <a:solidFill>
                  <a:schemeClr val="tx1">
                    <a:tint val="75000"/>
                  </a:schemeClr>
                </a:solidFill>
              </a:defRPr>
            </a:lvl5pPr>
            <a:lvl6pPr marL="2143098" indent="0" algn="ctr">
              <a:buNone/>
              <a:defRPr>
                <a:solidFill>
                  <a:schemeClr val="tx1">
                    <a:tint val="75000"/>
                  </a:schemeClr>
                </a:solidFill>
              </a:defRPr>
            </a:lvl6pPr>
            <a:lvl7pPr marL="2571718" indent="0" algn="ctr">
              <a:buNone/>
              <a:defRPr>
                <a:solidFill>
                  <a:schemeClr val="tx1">
                    <a:tint val="75000"/>
                  </a:schemeClr>
                </a:solidFill>
              </a:defRPr>
            </a:lvl7pPr>
            <a:lvl8pPr marL="3000338" indent="0" algn="ctr">
              <a:buNone/>
              <a:defRPr>
                <a:solidFill>
                  <a:schemeClr val="tx1">
                    <a:tint val="75000"/>
                  </a:schemeClr>
                </a:solidFill>
              </a:defRPr>
            </a:lvl8pPr>
            <a:lvl9pPr marL="342895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E42BDE6-1D1A-3041-AC61-A950B41C1F44}"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6E17A6-FFFC-6740-8B46-0DEE17FB5904}"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57480"/>
            <a:ext cx="2571750"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257480"/>
            <a:ext cx="7524750"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A7040-6107-3E40-9647-FBBA76399A2E}"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8AC7F2-46AB-6D41-82D4-BF69028BD12F}"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131476"/>
            <a:ext cx="9715500"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02891" y="2725051"/>
            <a:ext cx="9715500" cy="1406425"/>
          </a:xfrm>
        </p:spPr>
        <p:txBody>
          <a:bodyPr anchor="b"/>
          <a:lstStyle>
            <a:lvl1pPr marL="0" indent="0">
              <a:buNone/>
              <a:defRPr sz="1875">
                <a:solidFill>
                  <a:schemeClr val="tx1">
                    <a:tint val="75000"/>
                  </a:schemeClr>
                </a:solidFill>
              </a:defRPr>
            </a:lvl1pPr>
            <a:lvl2pPr marL="428620" indent="0">
              <a:buNone/>
              <a:defRPr sz="1688">
                <a:solidFill>
                  <a:schemeClr val="tx1">
                    <a:tint val="75000"/>
                  </a:schemeClr>
                </a:solidFill>
              </a:defRPr>
            </a:lvl2pPr>
            <a:lvl3pPr marL="857240" indent="0">
              <a:buNone/>
              <a:defRPr sz="1500">
                <a:solidFill>
                  <a:schemeClr val="tx1">
                    <a:tint val="75000"/>
                  </a:schemeClr>
                </a:solidFill>
              </a:defRPr>
            </a:lvl3pPr>
            <a:lvl4pPr marL="1285859" indent="0">
              <a:buNone/>
              <a:defRPr sz="1313">
                <a:solidFill>
                  <a:schemeClr val="tx1">
                    <a:tint val="75000"/>
                  </a:schemeClr>
                </a:solidFill>
              </a:defRPr>
            </a:lvl4pPr>
            <a:lvl5pPr marL="1714478" indent="0">
              <a:buNone/>
              <a:defRPr sz="1313">
                <a:solidFill>
                  <a:schemeClr val="tx1">
                    <a:tint val="75000"/>
                  </a:schemeClr>
                </a:solidFill>
              </a:defRPr>
            </a:lvl5pPr>
            <a:lvl6pPr marL="2143098" indent="0">
              <a:buNone/>
              <a:defRPr sz="1313">
                <a:solidFill>
                  <a:schemeClr val="tx1">
                    <a:tint val="75000"/>
                  </a:schemeClr>
                </a:solidFill>
              </a:defRPr>
            </a:lvl6pPr>
            <a:lvl7pPr marL="2571718" indent="0">
              <a:buNone/>
              <a:defRPr sz="1313">
                <a:solidFill>
                  <a:schemeClr val="tx1">
                    <a:tint val="75000"/>
                  </a:schemeClr>
                </a:solidFill>
              </a:defRPr>
            </a:lvl7pPr>
            <a:lvl8pPr marL="3000338" indent="0">
              <a:buNone/>
              <a:defRPr sz="1313">
                <a:solidFill>
                  <a:schemeClr val="tx1">
                    <a:tint val="75000"/>
                  </a:schemeClr>
                </a:solidFill>
              </a:defRPr>
            </a:lvl8pPr>
            <a:lvl9pPr marL="3428958"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CFFD5B-E29E-9B4D-8D55-A5FCA9C517FE}"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500189"/>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10250" y="1500189"/>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B125A97-9162-0A49-B888-EFA8A9542F37}"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1500" y="1439168"/>
            <a:ext cx="5050235" cy="599777"/>
          </a:xfrm>
        </p:spPr>
        <p:txBody>
          <a:bodyPr anchor="b"/>
          <a:lstStyle>
            <a:lvl1pPr marL="0" indent="0">
              <a:buNone/>
              <a:defRPr sz="2250" b="1"/>
            </a:lvl1pPr>
            <a:lvl2pPr marL="428620" indent="0">
              <a:buNone/>
              <a:defRPr sz="1875" b="1"/>
            </a:lvl2pPr>
            <a:lvl3pPr marL="857240" indent="0">
              <a:buNone/>
              <a:defRPr sz="1688" b="1"/>
            </a:lvl3pPr>
            <a:lvl4pPr marL="1285859" indent="0">
              <a:buNone/>
              <a:defRPr sz="1500" b="1"/>
            </a:lvl4pPr>
            <a:lvl5pPr marL="1714478" indent="0">
              <a:buNone/>
              <a:defRPr sz="1500" b="1"/>
            </a:lvl5pPr>
            <a:lvl6pPr marL="2143098" indent="0">
              <a:buNone/>
              <a:defRPr sz="1500" b="1"/>
            </a:lvl6pPr>
            <a:lvl7pPr marL="2571718" indent="0">
              <a:buNone/>
              <a:defRPr sz="1500" b="1"/>
            </a:lvl7pPr>
            <a:lvl8pPr marL="3000338" indent="0">
              <a:buNone/>
              <a:defRPr sz="1500" b="1"/>
            </a:lvl8pPr>
            <a:lvl9pPr marL="3428958" indent="0">
              <a:buNone/>
              <a:defRPr sz="1500" b="1"/>
            </a:lvl9pPr>
          </a:lstStyle>
          <a:p>
            <a:pPr lvl="0"/>
            <a:r>
              <a:rPr lang="en-US"/>
              <a:t>Click to edit Master text styles</a:t>
            </a:r>
          </a:p>
        </p:txBody>
      </p:sp>
      <p:sp>
        <p:nvSpPr>
          <p:cNvPr id="4" name="Content Placeholder 3"/>
          <p:cNvSpPr>
            <a:spLocks noGrp="1"/>
          </p:cNvSpPr>
          <p:nvPr>
            <p:ph sz="half" idx="2"/>
          </p:nvPr>
        </p:nvSpPr>
        <p:spPr>
          <a:xfrm>
            <a:off x="571500" y="2038945"/>
            <a:ext cx="5050235"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06287" y="1439168"/>
            <a:ext cx="5052218" cy="599777"/>
          </a:xfrm>
        </p:spPr>
        <p:txBody>
          <a:bodyPr anchor="b"/>
          <a:lstStyle>
            <a:lvl1pPr marL="0" indent="0">
              <a:buNone/>
              <a:defRPr sz="2250" b="1"/>
            </a:lvl1pPr>
            <a:lvl2pPr marL="428620" indent="0">
              <a:buNone/>
              <a:defRPr sz="1875" b="1"/>
            </a:lvl2pPr>
            <a:lvl3pPr marL="857240" indent="0">
              <a:buNone/>
              <a:defRPr sz="1688" b="1"/>
            </a:lvl3pPr>
            <a:lvl4pPr marL="1285859" indent="0">
              <a:buNone/>
              <a:defRPr sz="1500" b="1"/>
            </a:lvl4pPr>
            <a:lvl5pPr marL="1714478" indent="0">
              <a:buNone/>
              <a:defRPr sz="1500" b="1"/>
            </a:lvl5pPr>
            <a:lvl6pPr marL="2143098" indent="0">
              <a:buNone/>
              <a:defRPr sz="1500" b="1"/>
            </a:lvl6pPr>
            <a:lvl7pPr marL="2571718" indent="0">
              <a:buNone/>
              <a:defRPr sz="1500" b="1"/>
            </a:lvl7pPr>
            <a:lvl8pPr marL="3000338" indent="0">
              <a:buNone/>
              <a:defRPr sz="1500" b="1"/>
            </a:lvl8pPr>
            <a:lvl9pPr marL="342895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06287" y="2038945"/>
            <a:ext cx="5052218"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3F5404-65F2-2A44-A726-37C4556FB91B}" type="datetime1">
              <a:rPr lang="fr-CA" smtClean="0"/>
              <a:t>2024-09-13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14829-0DAB-604F-B403-A752A979B43D}" type="datetime1">
              <a:rPr lang="fr-CA" smtClean="0"/>
              <a:t>2024-09-13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FCED77-4600-804B-B32F-C5B5B5C51555}" type="datetime1">
              <a:rPr lang="fr-CA" smtClean="0"/>
              <a:t>2024-09-13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3" y="255984"/>
            <a:ext cx="3760391"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468813" y="255992"/>
            <a:ext cx="6389688"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1503" y="1345406"/>
            <a:ext cx="3760391" cy="4397872"/>
          </a:xfrm>
        </p:spPr>
        <p:txBody>
          <a:bodyPr/>
          <a:lstStyle>
            <a:lvl1pPr marL="0" indent="0">
              <a:buNone/>
              <a:defRPr sz="1313"/>
            </a:lvl1pPr>
            <a:lvl2pPr marL="428620" indent="0">
              <a:buNone/>
              <a:defRPr sz="1125"/>
            </a:lvl2pPr>
            <a:lvl3pPr marL="857240" indent="0">
              <a:buNone/>
              <a:defRPr sz="938"/>
            </a:lvl3pPr>
            <a:lvl4pPr marL="1285859" indent="0">
              <a:buNone/>
              <a:defRPr sz="844"/>
            </a:lvl4pPr>
            <a:lvl5pPr marL="1714478" indent="0">
              <a:buNone/>
              <a:defRPr sz="844"/>
            </a:lvl5pPr>
            <a:lvl6pPr marL="2143098" indent="0">
              <a:buNone/>
              <a:defRPr sz="844"/>
            </a:lvl6pPr>
            <a:lvl7pPr marL="2571718" indent="0">
              <a:buNone/>
              <a:defRPr sz="844"/>
            </a:lvl7pPr>
            <a:lvl8pPr marL="3000338" indent="0">
              <a:buNone/>
              <a:defRPr sz="844"/>
            </a:lvl8pPr>
            <a:lvl9pPr marL="3428958"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F6CD3D40-9849-7845-96F2-1E90F89BACE9}"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500562"/>
            <a:ext cx="68580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240360" y="574477"/>
            <a:ext cx="6858000" cy="3857625"/>
          </a:xfrm>
        </p:spPr>
        <p:txBody>
          <a:bodyPr/>
          <a:lstStyle>
            <a:lvl1pPr marL="0" indent="0">
              <a:buNone/>
              <a:defRPr sz="3000"/>
            </a:lvl1pPr>
            <a:lvl2pPr marL="428620" indent="0">
              <a:buNone/>
              <a:defRPr sz="2625"/>
            </a:lvl2pPr>
            <a:lvl3pPr marL="857240" indent="0">
              <a:buNone/>
              <a:defRPr sz="2250"/>
            </a:lvl3pPr>
            <a:lvl4pPr marL="1285859" indent="0">
              <a:buNone/>
              <a:defRPr sz="1875"/>
            </a:lvl4pPr>
            <a:lvl5pPr marL="1714478" indent="0">
              <a:buNone/>
              <a:defRPr sz="1875"/>
            </a:lvl5pPr>
            <a:lvl6pPr marL="2143098" indent="0">
              <a:buNone/>
              <a:defRPr sz="1875"/>
            </a:lvl6pPr>
            <a:lvl7pPr marL="2571718" indent="0">
              <a:buNone/>
              <a:defRPr sz="1875"/>
            </a:lvl7pPr>
            <a:lvl8pPr marL="3000338" indent="0">
              <a:buNone/>
              <a:defRPr sz="1875"/>
            </a:lvl8pPr>
            <a:lvl9pPr marL="3428958" indent="0">
              <a:buNone/>
              <a:defRPr sz="1875"/>
            </a:lvl9pPr>
          </a:lstStyle>
          <a:p>
            <a:endParaRPr lang="en-US"/>
          </a:p>
        </p:txBody>
      </p:sp>
      <p:sp>
        <p:nvSpPr>
          <p:cNvPr id="4" name="Text Placeholder 3"/>
          <p:cNvSpPr>
            <a:spLocks noGrp="1"/>
          </p:cNvSpPr>
          <p:nvPr>
            <p:ph type="body" sz="half" idx="2"/>
          </p:nvPr>
        </p:nvSpPr>
        <p:spPr>
          <a:xfrm>
            <a:off x="2240360" y="5031879"/>
            <a:ext cx="6858000" cy="754558"/>
          </a:xfrm>
        </p:spPr>
        <p:txBody>
          <a:bodyPr/>
          <a:lstStyle>
            <a:lvl1pPr marL="0" indent="0">
              <a:buNone/>
              <a:defRPr sz="1313"/>
            </a:lvl1pPr>
            <a:lvl2pPr marL="428620" indent="0">
              <a:buNone/>
              <a:defRPr sz="1125"/>
            </a:lvl2pPr>
            <a:lvl3pPr marL="857240" indent="0">
              <a:buNone/>
              <a:defRPr sz="938"/>
            </a:lvl3pPr>
            <a:lvl4pPr marL="1285859" indent="0">
              <a:buNone/>
              <a:defRPr sz="844"/>
            </a:lvl4pPr>
            <a:lvl5pPr marL="1714478" indent="0">
              <a:buNone/>
              <a:defRPr sz="844"/>
            </a:lvl5pPr>
            <a:lvl6pPr marL="2143098" indent="0">
              <a:buNone/>
              <a:defRPr sz="844"/>
            </a:lvl6pPr>
            <a:lvl7pPr marL="2571718" indent="0">
              <a:buNone/>
              <a:defRPr sz="844"/>
            </a:lvl7pPr>
            <a:lvl8pPr marL="3000338" indent="0">
              <a:buNone/>
              <a:defRPr sz="844"/>
            </a:lvl8pPr>
            <a:lvl9pPr marL="3428958"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A738A76E-26B4-A242-869A-E450B7F56C62}"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257473"/>
            <a:ext cx="1028700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1500" y="1500189"/>
            <a:ext cx="1028700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 y="5959085"/>
            <a:ext cx="266700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D0CADA93-AC09-8E4C-8202-C529447D8939}" type="datetime1">
              <a:rPr lang="fr-CA" smtClean="0"/>
              <a:t>2024-09-13</a:t>
            </a:fld>
            <a:endParaRPr lang="en-US"/>
          </a:p>
        </p:txBody>
      </p:sp>
      <p:sp>
        <p:nvSpPr>
          <p:cNvPr id="5" name="Footer Placeholder 4"/>
          <p:cNvSpPr>
            <a:spLocks noGrp="1"/>
          </p:cNvSpPr>
          <p:nvPr>
            <p:ph type="ftr" sz="quarter" idx="3"/>
          </p:nvPr>
        </p:nvSpPr>
        <p:spPr>
          <a:xfrm>
            <a:off x="3905251" y="5959085"/>
            <a:ext cx="3619500"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5959085"/>
            <a:ext cx="266700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57240" rtl="0" eaLnBrk="1" latinLnBrk="0" hangingPunct="1">
        <a:spcBef>
          <a:spcPct val="0"/>
        </a:spcBef>
        <a:buNone/>
        <a:defRPr sz="4125" kern="1200">
          <a:solidFill>
            <a:schemeClr val="tx1"/>
          </a:solidFill>
          <a:latin typeface="+mj-lt"/>
          <a:ea typeface="+mj-ea"/>
          <a:cs typeface="+mj-cs"/>
        </a:defRPr>
      </a:lvl1pPr>
    </p:titleStyle>
    <p:bodyStyle>
      <a:lvl1pPr marL="321465" indent="-321465" algn="l" defTabSz="85724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06" indent="-267888" algn="l" defTabSz="85724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50" indent="-214310" algn="l" defTabSz="85724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69"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78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0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2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4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26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40" rtl="0" eaLnBrk="1" latinLnBrk="0" hangingPunct="1">
        <a:defRPr sz="1688" kern="1200">
          <a:solidFill>
            <a:schemeClr val="tx1"/>
          </a:solidFill>
          <a:latin typeface="+mn-lt"/>
          <a:ea typeface="+mn-ea"/>
          <a:cs typeface="+mn-cs"/>
        </a:defRPr>
      </a:lvl1pPr>
      <a:lvl2pPr marL="428620" algn="l" defTabSz="857240" rtl="0" eaLnBrk="1" latinLnBrk="0" hangingPunct="1">
        <a:defRPr sz="1688" kern="1200">
          <a:solidFill>
            <a:schemeClr val="tx1"/>
          </a:solidFill>
          <a:latin typeface="+mn-lt"/>
          <a:ea typeface="+mn-ea"/>
          <a:cs typeface="+mn-cs"/>
        </a:defRPr>
      </a:lvl2pPr>
      <a:lvl3pPr marL="857240" algn="l" defTabSz="857240" rtl="0" eaLnBrk="1" latinLnBrk="0" hangingPunct="1">
        <a:defRPr sz="1688" kern="1200">
          <a:solidFill>
            <a:schemeClr val="tx1"/>
          </a:solidFill>
          <a:latin typeface="+mn-lt"/>
          <a:ea typeface="+mn-ea"/>
          <a:cs typeface="+mn-cs"/>
        </a:defRPr>
      </a:lvl3pPr>
      <a:lvl4pPr marL="1285859" algn="l" defTabSz="857240" rtl="0" eaLnBrk="1" latinLnBrk="0" hangingPunct="1">
        <a:defRPr sz="1688" kern="1200">
          <a:solidFill>
            <a:schemeClr val="tx1"/>
          </a:solidFill>
          <a:latin typeface="+mn-lt"/>
          <a:ea typeface="+mn-ea"/>
          <a:cs typeface="+mn-cs"/>
        </a:defRPr>
      </a:lvl4pPr>
      <a:lvl5pPr marL="1714478" algn="l" defTabSz="857240" rtl="0" eaLnBrk="1" latinLnBrk="0" hangingPunct="1">
        <a:defRPr sz="1688" kern="1200">
          <a:solidFill>
            <a:schemeClr val="tx1"/>
          </a:solidFill>
          <a:latin typeface="+mn-lt"/>
          <a:ea typeface="+mn-ea"/>
          <a:cs typeface="+mn-cs"/>
        </a:defRPr>
      </a:lvl5pPr>
      <a:lvl6pPr marL="2143098" algn="l" defTabSz="857240" rtl="0" eaLnBrk="1" latinLnBrk="0" hangingPunct="1">
        <a:defRPr sz="1688" kern="1200">
          <a:solidFill>
            <a:schemeClr val="tx1"/>
          </a:solidFill>
          <a:latin typeface="+mn-lt"/>
          <a:ea typeface="+mn-ea"/>
          <a:cs typeface="+mn-cs"/>
        </a:defRPr>
      </a:lvl6pPr>
      <a:lvl7pPr marL="2571718" algn="l" defTabSz="857240" rtl="0" eaLnBrk="1" latinLnBrk="0" hangingPunct="1">
        <a:defRPr sz="1688" kern="1200">
          <a:solidFill>
            <a:schemeClr val="tx1"/>
          </a:solidFill>
          <a:latin typeface="+mn-lt"/>
          <a:ea typeface="+mn-ea"/>
          <a:cs typeface="+mn-cs"/>
        </a:defRPr>
      </a:lvl7pPr>
      <a:lvl8pPr marL="3000338" algn="l" defTabSz="857240" rtl="0" eaLnBrk="1" latinLnBrk="0" hangingPunct="1">
        <a:defRPr sz="1688" kern="1200">
          <a:solidFill>
            <a:schemeClr val="tx1"/>
          </a:solidFill>
          <a:latin typeface="+mn-lt"/>
          <a:ea typeface="+mn-ea"/>
          <a:cs typeface="+mn-cs"/>
        </a:defRPr>
      </a:lvl8pPr>
      <a:lvl9pPr marL="3428958" algn="l" defTabSz="85724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0YCxBxU6Jmw" TargetMode="External"/><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gif"/><Relationship Id="rId5" Type="http://schemas.openxmlformats.org/officeDocument/2006/relationships/image" Target="../media/image11.png"/><Relationship Id="rId10" Type="http://schemas.openxmlformats.org/officeDocument/2006/relationships/image" Target="../media/image28.svg"/><Relationship Id="rId4" Type="http://schemas.openxmlformats.org/officeDocument/2006/relationships/image" Target="../media/image10.sv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9.jpeg"/><Relationship Id="rId7" Type="http://schemas.openxmlformats.org/officeDocument/2006/relationships/image" Target="../media/image10.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0.png"/><Relationship Id="rId3" Type="http://schemas.openxmlformats.org/officeDocument/2006/relationships/image" Target="../media/image33.jpeg"/><Relationship Id="rId7" Type="http://schemas.openxmlformats.org/officeDocument/2006/relationships/image" Target="../media/image37.png"/><Relationship Id="rId12"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11.png"/><Relationship Id="rId5" Type="http://schemas.openxmlformats.org/officeDocument/2006/relationships/image" Target="../media/image35.png"/><Relationship Id="rId10" Type="http://schemas.openxmlformats.org/officeDocument/2006/relationships/image" Target="../media/image10.svg"/><Relationship Id="rId4" Type="http://schemas.openxmlformats.org/officeDocument/2006/relationships/image" Target="../media/image34.png"/><Relationship Id="rId9" Type="http://schemas.openxmlformats.org/officeDocument/2006/relationships/image" Target="../media/image9.pn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8.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3.gif"/><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70.png"/><Relationship Id="rId18" Type="http://schemas.openxmlformats.org/officeDocument/2006/relationships/image" Target="../media/image75.svg"/><Relationship Id="rId3" Type="http://schemas.openxmlformats.org/officeDocument/2006/relationships/image" Target="../media/image61.png"/><Relationship Id="rId21" Type="http://schemas.openxmlformats.org/officeDocument/2006/relationships/image" Target="../media/image78.png"/><Relationship Id="rId7" Type="http://schemas.openxmlformats.org/officeDocument/2006/relationships/image" Target="../media/image65.png"/><Relationship Id="rId12" Type="http://schemas.openxmlformats.org/officeDocument/2006/relationships/image" Target="../media/image69.svg"/><Relationship Id="rId17" Type="http://schemas.openxmlformats.org/officeDocument/2006/relationships/image" Target="../media/image74.png"/><Relationship Id="rId2" Type="http://schemas.openxmlformats.org/officeDocument/2006/relationships/notesSlide" Target="../notesSlides/notesSlide23.xml"/><Relationship Id="rId16" Type="http://schemas.openxmlformats.org/officeDocument/2006/relationships/image" Target="../media/image73.svg"/><Relationship Id="rId20" Type="http://schemas.openxmlformats.org/officeDocument/2006/relationships/image" Target="../media/image77.svg"/><Relationship Id="rId1" Type="http://schemas.openxmlformats.org/officeDocument/2006/relationships/slideLayout" Target="../slideLayouts/slideLayout7.xml"/><Relationship Id="rId6" Type="http://schemas.openxmlformats.org/officeDocument/2006/relationships/image" Target="../media/image64.svg"/><Relationship Id="rId11" Type="http://schemas.openxmlformats.org/officeDocument/2006/relationships/image" Target="../media/image68.png"/><Relationship Id="rId5" Type="http://schemas.openxmlformats.org/officeDocument/2006/relationships/image" Target="../media/image63.png"/><Relationship Id="rId15" Type="http://schemas.openxmlformats.org/officeDocument/2006/relationships/image" Target="../media/image72.png"/><Relationship Id="rId10" Type="http://schemas.openxmlformats.org/officeDocument/2006/relationships/image" Target="../media/image67.svg"/><Relationship Id="rId19" Type="http://schemas.openxmlformats.org/officeDocument/2006/relationships/image" Target="../media/image76.png"/><Relationship Id="rId4" Type="http://schemas.openxmlformats.org/officeDocument/2006/relationships/image" Target="../media/image62.svg"/><Relationship Id="rId9" Type="http://schemas.openxmlformats.org/officeDocument/2006/relationships/image" Target="../media/image66.png"/><Relationship Id="rId14" Type="http://schemas.openxmlformats.org/officeDocument/2006/relationships/image" Target="../media/image71.svg"/><Relationship Id="rId22" Type="http://schemas.openxmlformats.org/officeDocument/2006/relationships/image" Target="../media/image79.sv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48.png"/><Relationship Id="rId7"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sv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8" Type="http://schemas.openxmlformats.org/officeDocument/2006/relationships/hyperlink" Target="https://www.edcan.ca/wp-content/uploads/Discussion-Kit-September-2019-Hirsh.pdf" TargetMode="External"/><Relationship Id="rId3" Type="http://schemas.openxmlformats.org/officeDocument/2006/relationships/hyperlink" Target="https://archipel.uqam.ca/14430/1/D3905.pdf" TargetMode="External"/><Relationship Id="rId7" Type="http://schemas.openxmlformats.org/officeDocument/2006/relationships/hyperlink" Target="https://www.cipcd.ca/wp-content/uploads/2014/04/CSMB_-Guide_sujets-sensibles_final..pd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docs.google.com/document/d/1tuMuMVnI7soHLcTNxzCTqcpkun0ASHW_WvNuxphyyxA/edit" TargetMode="External"/><Relationship Id="rId5" Type="http://schemas.openxmlformats.org/officeDocument/2006/relationships/hyperlink" Target="https://www.learningforjustice.org/sites/default/files/2021-01/TT-Let-s-Talk-Publication-January-2020.pdf" TargetMode="External"/><Relationship Id="rId4" Type="http://schemas.openxmlformats.org/officeDocument/2006/relationships/hyperlink" Target="mailto:veronique.paul2@uqat.c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94.png"/><Relationship Id="rId4" Type="http://schemas.openxmlformats.org/officeDocument/2006/relationships/image" Target="../media/image93.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8.png"/><Relationship Id="rId7" Type="http://schemas.openxmlformats.org/officeDocument/2006/relationships/image" Target="../media/image103.sv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svg"/><Relationship Id="rId10" Type="http://schemas.openxmlformats.org/officeDocument/2006/relationships/image" Target="../media/image52.png"/><Relationship Id="rId4" Type="http://schemas.openxmlformats.org/officeDocument/2006/relationships/image" Target="../media/image100.png"/><Relationship Id="rId9" Type="http://schemas.openxmlformats.org/officeDocument/2006/relationships/image" Target="../media/image104.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107.png"/><Relationship Id="rId4"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52.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41.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openxmlformats.org/officeDocument/2006/relationships/image" Target="../media/image112.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48.png"/><Relationship Id="rId4" Type="http://schemas.openxmlformats.org/officeDocument/2006/relationships/image" Target="../media/image111.svg"/><Relationship Id="rId9" Type="http://schemas.openxmlformats.org/officeDocument/2006/relationships/image" Target="../media/image114.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115.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www.recitus.qc.ca/ressources/primaire/publication/aspects-de-societe" TargetMode="External"/><Relationship Id="rId3" Type="http://schemas.openxmlformats.org/officeDocument/2006/relationships/hyperlink" Target="https://archipel.uqam.ca/14430/1/D3905.pdf" TargetMode="External"/><Relationship Id="rId7" Type="http://schemas.openxmlformats.org/officeDocument/2006/relationships/hyperlink" Target="https://commons.wikimedia.org/w/index.php?curid=50647632" TargetMode="External"/><Relationship Id="rId12" Type="http://schemas.openxmlformats.org/officeDocument/2006/relationships/hyperlink" Target="https://doi.org/10.7202/1004074ar"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hyperlink" Target="https://www.makivik.org/wp-content/uploads/2013/02/welcome_to_nunavik.gif" TargetMode="External"/><Relationship Id="rId11" Type="http://schemas.openxmlformats.org/officeDocument/2006/relationships/hyperlink" Target="http://www.earth.google.com/" TargetMode="External"/><Relationship Id="rId5" Type="http://schemas.openxmlformats.org/officeDocument/2006/relationships/hyperlink" Target="https://www.itk.ca/wp-content/uploads/2019/04/ITK-Map-20190118-digital-rgb.pdf" TargetMode="External"/><Relationship Id="rId10" Type="http://schemas.openxmlformats.org/officeDocument/2006/relationships/hyperlink" Target="https://commons.wikimedia.org/wiki/File:Nouvelle-France_map-en.svg" TargetMode="External"/><Relationship Id="rId4" Type="http://schemas.openxmlformats.org/officeDocument/2006/relationships/hyperlink" Target="http://www.education.gouv.qc.ca/fileadmin/site_web/documents/education/jeunes/pfeq/PFEQ_univers-social_EN.pdf" TargetMode="External"/><Relationship Id="rId9" Type="http://schemas.openxmlformats.org/officeDocument/2006/relationships/hyperlink" Target="https://www.makivik.org/nunavik-map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9.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3.png"/><Relationship Id="rId7"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CE52ED-2075-F5EB-60EC-065AB78B34A0}"/>
              </a:ext>
            </a:extLst>
          </p:cNvPr>
          <p:cNvSpPr/>
          <p:nvPr/>
        </p:nvSpPr>
        <p:spPr>
          <a:xfrm>
            <a:off x="3086100" y="-104260"/>
            <a:ext cx="6150727" cy="1952587"/>
          </a:xfrm>
          <a:prstGeom prst="rect">
            <a:avLst/>
          </a:prstGeom>
          <a:noFill/>
        </p:spPr>
        <p:txBody>
          <a:bodyPr vert="horz" wrap="square" lIns="85725" tIns="42863" rIns="85725" bIns="42863" anchor="t" anchorCtr="1">
            <a:spAutoFit/>
            <a:scene3d>
              <a:camera prst="orthographicFront"/>
              <a:lightRig rig="threePt" dir="t"/>
            </a:scene3d>
            <a:sp3d>
              <a:bevelT w="0"/>
            </a:sp3d>
          </a:bodyPr>
          <a:lstStyle/>
          <a:p>
            <a:pPr algn="ctr"/>
            <a:r>
              <a:rPr lang="fr-CA" sz="5063" b="1" dirty="0">
                <a:ln w="9525">
                  <a:solidFill>
                    <a:srgbClr val="FFFD78"/>
                  </a:solidFill>
                  <a:prstDash val="solid"/>
                </a:ln>
                <a:solidFill>
                  <a:schemeClr val="accent5"/>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Social Sciences</a:t>
            </a:r>
          </a:p>
          <a:p>
            <a:pPr algn="ctr"/>
            <a:r>
              <a:rPr lang="fr-CA" sz="5063" b="1"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Grade 3 </a:t>
            </a:r>
          </a:p>
          <a:p>
            <a:pPr algn="ctr"/>
            <a:r>
              <a:rPr lang="fr-CA" sz="2000" b="1" err="1">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Student</a:t>
            </a:r>
            <a:r>
              <a:rPr lang="fr-CA" sz="2000" b="1">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booklet</a:t>
            </a:r>
            <a:endParaRPr lang="fr-FR"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TextBox 11"/>
          <p:cNvSpPr txBox="1"/>
          <p:nvPr/>
        </p:nvSpPr>
        <p:spPr>
          <a:xfrm>
            <a:off x="2768762" y="1028111"/>
            <a:ext cx="3606477" cy="782265"/>
          </a:xfrm>
          <a:prstGeom prst="rect">
            <a:avLst/>
          </a:prstGeom>
        </p:spPr>
        <p:txBody>
          <a:bodyPr lIns="0" tIns="0" rIns="0" bIns="0" rtlCol="0" anchor="t">
            <a:spAutoFit/>
          </a:bodyPr>
          <a:lstStyle/>
          <a:p>
            <a:pPr algn="ctr">
              <a:lnSpc>
                <a:spcPts val="3149"/>
              </a:lnSpc>
            </a:pPr>
            <a:r>
              <a:rPr lang="en-US" sz="2250">
                <a:solidFill>
                  <a:srgbClr val="000000"/>
                </a:solidFill>
                <a:latin typeface="League Spartan"/>
              </a:rPr>
              <a:t>Province of Quebec map</a:t>
            </a:r>
          </a:p>
        </p:txBody>
      </p:sp>
      <p:pic>
        <p:nvPicPr>
          <p:cNvPr id="8" name="Picture 2">
            <a:extLst>
              <a:ext uri="{FF2B5EF4-FFF2-40B4-BE49-F238E27FC236}">
                <a16:creationId xmlns:a16="http://schemas.microsoft.com/office/drawing/2014/main" id="{8FB4E6A6-3181-BBF9-72E5-8291CFF3A9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12" name="Picture 4">
            <a:extLst>
              <a:ext uri="{FF2B5EF4-FFF2-40B4-BE49-F238E27FC236}">
                <a16:creationId xmlns:a16="http://schemas.microsoft.com/office/drawing/2014/main" id="{274AA6EB-0D39-1DED-809B-139182B21D36}"/>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13" name="TextBox 30">
            <a:extLst>
              <a:ext uri="{FF2B5EF4-FFF2-40B4-BE49-F238E27FC236}">
                <a16:creationId xmlns:a16="http://schemas.microsoft.com/office/drawing/2014/main" id="{3D1A68A7-EFCC-D3AB-CB3B-71AFF1C31E8D}"/>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Geography techniques</a:t>
            </a:r>
          </a:p>
        </p:txBody>
      </p:sp>
      <p:pic>
        <p:nvPicPr>
          <p:cNvPr id="22" name="Image 21">
            <a:extLst>
              <a:ext uri="{FF2B5EF4-FFF2-40B4-BE49-F238E27FC236}">
                <a16:creationId xmlns:a16="http://schemas.microsoft.com/office/drawing/2014/main" id="{6ABE9EF5-E19A-E203-B20D-1E978EC132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8588" y="1502982"/>
            <a:ext cx="6452912" cy="4959724"/>
          </a:xfrm>
          <a:prstGeom prst="rect">
            <a:avLst/>
          </a:prstGeom>
        </p:spPr>
      </p:pic>
      <p:sp>
        <p:nvSpPr>
          <p:cNvPr id="3" name="Ellipse 2">
            <a:extLst>
              <a:ext uri="{FF2B5EF4-FFF2-40B4-BE49-F238E27FC236}">
                <a16:creationId xmlns:a16="http://schemas.microsoft.com/office/drawing/2014/main" id="{21573220-35C4-F0A5-AFC1-A22368C0969A}"/>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TextBox 11"/>
          <p:cNvSpPr txBox="1"/>
          <p:nvPr/>
        </p:nvSpPr>
        <p:spPr>
          <a:xfrm>
            <a:off x="2783532" y="969675"/>
            <a:ext cx="3673553" cy="384721"/>
          </a:xfrm>
          <a:prstGeom prst="rect">
            <a:avLst/>
          </a:prstGeom>
        </p:spPr>
        <p:txBody>
          <a:bodyPr wrap="square" lIns="0" tIns="0" rIns="0" bIns="0" rtlCol="0" anchor="t">
            <a:spAutoFit/>
          </a:bodyPr>
          <a:lstStyle/>
          <a:p>
            <a:pPr algn="ctr">
              <a:lnSpc>
                <a:spcPts val="3149"/>
              </a:lnSpc>
            </a:pPr>
            <a:r>
              <a:rPr lang="en-US" sz="2250">
                <a:solidFill>
                  <a:srgbClr val="000000"/>
                </a:solidFill>
                <a:latin typeface="League Spartan"/>
              </a:rPr>
              <a:t>Nunavik in Canada</a:t>
            </a:r>
          </a:p>
        </p:txBody>
      </p:sp>
      <p:pic>
        <p:nvPicPr>
          <p:cNvPr id="23" name="Picture 2">
            <a:extLst>
              <a:ext uri="{FF2B5EF4-FFF2-40B4-BE49-F238E27FC236}">
                <a16:creationId xmlns:a16="http://schemas.microsoft.com/office/drawing/2014/main" id="{A7C6A962-8433-F822-9EA4-751117768C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24" name="Picture 4">
            <a:extLst>
              <a:ext uri="{FF2B5EF4-FFF2-40B4-BE49-F238E27FC236}">
                <a16:creationId xmlns:a16="http://schemas.microsoft.com/office/drawing/2014/main" id="{AFF1AFA0-ECBD-DFD9-E3CC-A66549BB56A9}"/>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25" name="TextBox 30">
            <a:extLst>
              <a:ext uri="{FF2B5EF4-FFF2-40B4-BE49-F238E27FC236}">
                <a16:creationId xmlns:a16="http://schemas.microsoft.com/office/drawing/2014/main" id="{015860C2-7B71-8A7D-15E4-228470148E92}"/>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Geography techniques</a:t>
            </a:r>
          </a:p>
        </p:txBody>
      </p:sp>
      <p:pic>
        <p:nvPicPr>
          <p:cNvPr id="27" name="Image 26">
            <a:extLst>
              <a:ext uri="{FF2B5EF4-FFF2-40B4-BE49-F238E27FC236}">
                <a16:creationId xmlns:a16="http://schemas.microsoft.com/office/drawing/2014/main" id="{94FC7C0F-F909-6B85-03BD-B9507AAB5A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520" y="1394122"/>
            <a:ext cx="5334000" cy="53459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46EDF15C-2F71-6AB1-866B-E505500C476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10</a:t>
            </a:r>
          </a:p>
        </p:txBody>
      </p:sp>
      <p:pic>
        <p:nvPicPr>
          <p:cNvPr id="4" name="Picture 12">
            <a:extLst>
              <a:ext uri="{FF2B5EF4-FFF2-40B4-BE49-F238E27FC236}">
                <a16:creationId xmlns:a16="http://schemas.microsoft.com/office/drawing/2014/main" id="{1212CC2C-A7DC-7EB3-4D11-BBE865E760E3}"/>
              </a:ext>
            </a:extLst>
          </p:cNvPr>
          <p:cNvPicPr>
            <a:picLocks noChangeAspect="1"/>
          </p:cNvPicPr>
          <p:nvPr/>
        </p:nvPicPr>
        <p:blipFill>
          <a:blip r:embed="rId7"/>
          <a:srcRect/>
          <a:stretch>
            <a:fillRect/>
          </a:stretch>
        </p:blipFill>
        <p:spPr>
          <a:xfrm>
            <a:off x="5043889" y="4052799"/>
            <a:ext cx="3047303" cy="2822158"/>
          </a:xfrm>
          <a:prstGeom prst="rect">
            <a:avLst/>
          </a:prstGeom>
        </p:spPr>
      </p:pic>
      <p:grpSp>
        <p:nvGrpSpPr>
          <p:cNvPr id="5" name="Group 4">
            <a:extLst>
              <a:ext uri="{FF2B5EF4-FFF2-40B4-BE49-F238E27FC236}">
                <a16:creationId xmlns:a16="http://schemas.microsoft.com/office/drawing/2014/main" id="{BAC0540A-AEC2-488E-A754-E860DEE9536D}"/>
              </a:ext>
            </a:extLst>
          </p:cNvPr>
          <p:cNvGrpSpPr/>
          <p:nvPr/>
        </p:nvGrpSpPr>
        <p:grpSpPr>
          <a:xfrm>
            <a:off x="5781781" y="3256708"/>
            <a:ext cx="3173341" cy="966623"/>
            <a:chOff x="0" y="0"/>
            <a:chExt cx="7620000" cy="4347065"/>
          </a:xfrm>
        </p:grpSpPr>
        <p:sp>
          <p:nvSpPr>
            <p:cNvPr id="6" name="Freeform 5">
              <a:extLst>
                <a:ext uri="{FF2B5EF4-FFF2-40B4-BE49-F238E27FC236}">
                  <a16:creationId xmlns:a16="http://schemas.microsoft.com/office/drawing/2014/main" id="{ACB1CA4B-1A11-64F0-D673-406FFC4CFB1C}"/>
                </a:ext>
              </a:extLst>
            </p:cNvPr>
            <p:cNvSpPr/>
            <p:nvPr/>
          </p:nvSpPr>
          <p:spPr>
            <a:xfrm>
              <a:off x="0" y="0"/>
              <a:ext cx="7620000" cy="4347065"/>
            </a:xfrm>
            <a:custGeom>
              <a:avLst/>
              <a:gdLst/>
              <a:ahLst/>
              <a:cxnLst/>
              <a:rect l="l" t="t" r="r" b="b"/>
              <a:pathLst>
                <a:path w="7620000" h="4347065">
                  <a:moveTo>
                    <a:pt x="7620000" y="3488545"/>
                  </a:moveTo>
                  <a:lnTo>
                    <a:pt x="7620000" y="222250"/>
                  </a:lnTo>
                  <a:cubicBezTo>
                    <a:pt x="7620000" y="100330"/>
                    <a:pt x="7519670" y="0"/>
                    <a:pt x="7397750" y="0"/>
                  </a:cubicBezTo>
                  <a:lnTo>
                    <a:pt x="222250" y="0"/>
                  </a:lnTo>
                  <a:cubicBezTo>
                    <a:pt x="100330" y="0"/>
                    <a:pt x="0" y="100330"/>
                    <a:pt x="0" y="222250"/>
                  </a:cubicBezTo>
                  <a:lnTo>
                    <a:pt x="0" y="3487276"/>
                  </a:lnTo>
                  <a:cubicBezTo>
                    <a:pt x="0" y="3610465"/>
                    <a:pt x="100330" y="3709526"/>
                    <a:pt x="222250" y="3709526"/>
                  </a:cubicBezTo>
                  <a:lnTo>
                    <a:pt x="3547110" y="3709526"/>
                  </a:lnTo>
                  <a:lnTo>
                    <a:pt x="3808730" y="4347065"/>
                  </a:lnTo>
                  <a:lnTo>
                    <a:pt x="4070350" y="3709526"/>
                  </a:lnTo>
                  <a:lnTo>
                    <a:pt x="7395210" y="3709526"/>
                  </a:lnTo>
                  <a:cubicBezTo>
                    <a:pt x="7519670" y="3710795"/>
                    <a:pt x="7620000" y="3611735"/>
                    <a:pt x="7620000" y="3488545"/>
                  </a:cubicBezTo>
                  <a:lnTo>
                    <a:pt x="7620000" y="3488545"/>
                  </a:lnTo>
                  <a:close/>
                </a:path>
              </a:pathLst>
            </a:custGeom>
            <a:solidFill>
              <a:srgbClr val="F7FBFF"/>
            </a:solidFill>
          </p:spPr>
          <p:txBody>
            <a:bodyPr/>
            <a:lstStyle/>
            <a:p>
              <a:r>
                <a:rPr lang="en-CA" dirty="0">
                  <a:latin typeface="Open Sans" panose="020B0606030504020204" pitchFamily="34" charset="0"/>
                  <a:ea typeface="Open Sans" panose="020B0606030504020204" pitchFamily="34" charset="0"/>
                  <a:cs typeface="Open Sans" panose="020B0606030504020204" pitchFamily="34" charset="0"/>
                </a:rPr>
                <a:t>We had our own way to map the territory. Watch </a:t>
              </a:r>
              <a:r>
                <a:rPr lang="en-CA" dirty="0">
                  <a:latin typeface="Open Sans" panose="020B0606030504020204" pitchFamily="34" charset="0"/>
                  <a:ea typeface="Open Sans" panose="020B0606030504020204" pitchFamily="34" charset="0"/>
                  <a:cs typeface="Open Sans" panose="020B0606030504020204" pitchFamily="34" charset="0"/>
                  <a:hlinkClick r:id="rId8"/>
                </a:rPr>
                <a:t>this video</a:t>
              </a:r>
              <a:r>
                <a:rPr lang="en-CA" dirty="0">
                  <a:latin typeface="Open Sans" panose="020B0606030504020204" pitchFamily="34" charset="0"/>
                  <a:ea typeface="Open Sans" panose="020B0606030504020204" pitchFamily="34" charset="0"/>
                  <a:cs typeface="Open Sans" panose="020B0606030504020204" pitchFamily="34" charset="0"/>
                </a:rPr>
                <a:t> to learn more.</a:t>
              </a:r>
            </a:p>
          </p:txBody>
        </p:sp>
      </p:grpSp>
      <p:pic>
        <p:nvPicPr>
          <p:cNvPr id="8" name="Graphique 7" descr="Badge Question Mark avec un remplissage uni">
            <a:extLst>
              <a:ext uri="{FF2B5EF4-FFF2-40B4-BE49-F238E27FC236}">
                <a16:creationId xmlns:a16="http://schemas.microsoft.com/office/drawing/2014/main" id="{221B35C3-45E5-BAE2-0ED0-9FD2FEE8A3A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681938">
            <a:off x="8440070" y="2805242"/>
            <a:ext cx="623758" cy="623758"/>
          </a:xfrm>
          <a:prstGeom prst="rect">
            <a:avLst/>
          </a:prstGeom>
        </p:spPr>
      </p:pic>
      <p:sp>
        <p:nvSpPr>
          <p:cNvPr id="9" name="TextBox 11">
            <a:extLst>
              <a:ext uri="{FF2B5EF4-FFF2-40B4-BE49-F238E27FC236}">
                <a16:creationId xmlns:a16="http://schemas.microsoft.com/office/drawing/2014/main" id="{DA5743B9-E69A-96B9-BF90-01E3E5150D33}"/>
              </a:ext>
            </a:extLst>
          </p:cNvPr>
          <p:cNvSpPr txBox="1"/>
          <p:nvPr/>
        </p:nvSpPr>
        <p:spPr>
          <a:xfrm>
            <a:off x="4843740" y="2944820"/>
            <a:ext cx="3673553" cy="352019"/>
          </a:xfrm>
          <a:prstGeom prst="rect">
            <a:avLst/>
          </a:prstGeom>
        </p:spPr>
        <p:txBody>
          <a:bodyPr wrap="square" lIns="0" tIns="0" rIns="0" bIns="0" rtlCol="0" anchor="t">
            <a:spAutoFit/>
          </a:bodyPr>
          <a:lstStyle/>
          <a:p>
            <a:pPr algn="ctr">
              <a:lnSpc>
                <a:spcPts val="3149"/>
              </a:lnSpc>
            </a:pPr>
            <a:r>
              <a:rPr lang="en-US" sz="1400">
                <a:solidFill>
                  <a:schemeClr val="tx2">
                    <a:lumMod val="75000"/>
                  </a:schemeClr>
                </a:solidFill>
                <a:latin typeface="League Spartan"/>
              </a:rPr>
              <a:t>Did you know…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BD98C7-1037-AA7D-2FA8-F79788FBC808}"/>
              </a:ext>
            </a:extLst>
          </p:cNvPr>
          <p:cNvSpPr/>
          <p:nvPr/>
        </p:nvSpPr>
        <p:spPr>
          <a:xfrm>
            <a:off x="260935" y="940738"/>
            <a:ext cx="6302703" cy="5681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2"/>
          <p:cNvGrpSpPr/>
          <p:nvPr/>
        </p:nvGrpSpPr>
        <p:grpSpPr>
          <a:xfrm>
            <a:off x="5799190" y="1969852"/>
            <a:ext cx="2904211" cy="3773076"/>
            <a:chOff x="6747932" y="2037079"/>
            <a:chExt cx="3321298" cy="5984241"/>
          </a:xfrm>
        </p:grpSpPr>
        <p:pic>
          <p:nvPicPr>
            <p:cNvPr id="5" name="Picture 5"/>
            <p:cNvPicPr>
              <a:picLocks noChangeAspect="1"/>
            </p:cNvPicPr>
            <p:nvPr/>
          </p:nvPicPr>
          <p:blipFill>
            <a:blip r:embed="rId3"/>
            <a:srcRect l="2265" r="2265"/>
            <a:stretch>
              <a:fillRect/>
            </a:stretch>
          </p:blipFill>
          <p:spPr>
            <a:xfrm>
              <a:off x="6747932" y="2037079"/>
              <a:ext cx="3321298" cy="1916330"/>
            </a:xfrm>
            <a:prstGeom prst="rect">
              <a:avLst/>
            </a:prstGeom>
          </p:spPr>
        </p:pic>
        <p:pic>
          <p:nvPicPr>
            <p:cNvPr id="6" name="Picture 6"/>
            <p:cNvPicPr>
              <a:picLocks noChangeAspect="1"/>
            </p:cNvPicPr>
            <p:nvPr/>
          </p:nvPicPr>
          <p:blipFill>
            <a:blip r:embed="rId4"/>
            <a:srcRect t="6726" b="6726"/>
            <a:stretch>
              <a:fillRect/>
            </a:stretch>
          </p:blipFill>
          <p:spPr>
            <a:xfrm>
              <a:off x="6747933" y="4074160"/>
              <a:ext cx="3310467" cy="1910080"/>
            </a:xfrm>
            <a:prstGeom prst="rect">
              <a:avLst/>
            </a:prstGeom>
          </p:spPr>
        </p:pic>
        <p:pic>
          <p:nvPicPr>
            <p:cNvPr id="7" name="Picture 7"/>
            <p:cNvPicPr>
              <a:picLocks noChangeAspect="1"/>
            </p:cNvPicPr>
            <p:nvPr/>
          </p:nvPicPr>
          <p:blipFill>
            <a:blip r:embed="rId5"/>
            <a:srcRect t="6726" b="6726"/>
            <a:stretch>
              <a:fillRect/>
            </a:stretch>
          </p:blipFill>
          <p:spPr>
            <a:xfrm>
              <a:off x="6747933" y="6111240"/>
              <a:ext cx="3310467" cy="1910080"/>
            </a:xfrm>
            <a:prstGeom prst="rect">
              <a:avLst/>
            </a:prstGeom>
          </p:spPr>
        </p:pic>
      </p:grpSp>
      <p:sp>
        <p:nvSpPr>
          <p:cNvPr id="12" name="TextBox 12"/>
          <p:cNvSpPr txBox="1"/>
          <p:nvPr/>
        </p:nvSpPr>
        <p:spPr>
          <a:xfrm>
            <a:off x="378802" y="1078529"/>
            <a:ext cx="6184836" cy="384721"/>
          </a:xfrm>
          <a:prstGeom prst="rect">
            <a:avLst/>
          </a:prstGeom>
        </p:spPr>
        <p:txBody>
          <a:bodyPr wrap="square" lIns="0" tIns="0" rIns="0" bIns="0" rtlCol="0" anchor="t">
            <a:spAutoFit/>
          </a:bodyPr>
          <a:lstStyle/>
          <a:p>
            <a:pPr algn="ctr">
              <a:lnSpc>
                <a:spcPts val="3149"/>
              </a:lnSpc>
            </a:pPr>
            <a:r>
              <a:rPr lang="en-US" sz="2250">
                <a:solidFill>
                  <a:srgbClr val="000000"/>
                </a:solidFill>
                <a:latin typeface="League Spartan"/>
              </a:rPr>
              <a:t>Climatic zones in the Province of Quebec</a:t>
            </a:r>
          </a:p>
        </p:txBody>
      </p:sp>
      <p:sp>
        <p:nvSpPr>
          <p:cNvPr id="15" name="TextBox 15"/>
          <p:cNvSpPr txBox="1"/>
          <p:nvPr/>
        </p:nvSpPr>
        <p:spPr>
          <a:xfrm>
            <a:off x="327460" y="5922234"/>
            <a:ext cx="5752498" cy="308098"/>
          </a:xfrm>
          <a:prstGeom prst="rect">
            <a:avLst/>
          </a:prstGeom>
        </p:spPr>
        <p:txBody>
          <a:bodyPr wrap="square" lIns="0" tIns="0" rIns="0" bIns="0" rtlCol="0" anchor="t">
            <a:spAutoFit/>
          </a:bodyPr>
          <a:lstStyle/>
          <a:p>
            <a:pPr marL="428620" indent="-428620">
              <a:lnSpc>
                <a:spcPct val="150000"/>
              </a:lnSpc>
              <a:buFont typeface="+mj-lt"/>
              <a:buAutoNum type="arabicPeriod"/>
            </a:pPr>
            <a:r>
              <a:rPr lang="en-US" sz="1500" dirty="0">
                <a:solidFill>
                  <a:schemeClr val="tx2">
                    <a:lumMod val="75000"/>
                  </a:schemeClr>
                </a:solidFill>
                <a:latin typeface="Open Sans Light"/>
              </a:rPr>
              <a:t>What is the climate where you live?</a:t>
            </a:r>
            <a:r>
              <a:rPr lang="en-US" sz="1500" dirty="0">
                <a:solidFill>
                  <a:schemeClr val="tx2">
                    <a:lumMod val="75000"/>
                  </a:schemeClr>
                </a:solidFill>
                <a:latin typeface="Arimo"/>
              </a:rPr>
              <a:t> </a:t>
            </a:r>
            <a:r>
              <a:rPr lang="en-US" sz="1500" dirty="0">
                <a:latin typeface="Arimo"/>
              </a:rPr>
              <a:t>____________________</a:t>
            </a:r>
          </a:p>
        </p:txBody>
      </p:sp>
      <p:pic>
        <p:nvPicPr>
          <p:cNvPr id="24" name="Picture 2">
            <a:extLst>
              <a:ext uri="{FF2B5EF4-FFF2-40B4-BE49-F238E27FC236}">
                <a16:creationId xmlns:a16="http://schemas.microsoft.com/office/drawing/2014/main" id="{92C1EF89-ADB9-EE62-2603-5017BF9136A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0546" y="141271"/>
            <a:ext cx="7639524" cy="805104"/>
          </a:xfrm>
          <a:prstGeom prst="rect">
            <a:avLst/>
          </a:prstGeom>
        </p:spPr>
      </p:pic>
      <p:pic>
        <p:nvPicPr>
          <p:cNvPr id="25" name="Picture 4">
            <a:extLst>
              <a:ext uri="{FF2B5EF4-FFF2-40B4-BE49-F238E27FC236}">
                <a16:creationId xmlns:a16="http://schemas.microsoft.com/office/drawing/2014/main" id="{FFEEFC91-7A1F-3990-B7E2-537D7D27281F}"/>
              </a:ext>
            </a:extLst>
          </p:cNvPr>
          <p:cNvPicPr>
            <a:picLocks noChangeAspect="1"/>
          </p:cNvPicPr>
          <p:nvPr/>
        </p:nvPicPr>
        <p:blipFill>
          <a:blip r:embed="rId8"/>
          <a:srcRect/>
          <a:stretch>
            <a:fillRect/>
          </a:stretch>
        </p:blipFill>
        <p:spPr>
          <a:xfrm>
            <a:off x="7938952" y="102472"/>
            <a:ext cx="1156682" cy="1156682"/>
          </a:xfrm>
          <a:prstGeom prst="rect">
            <a:avLst/>
          </a:prstGeom>
        </p:spPr>
      </p:pic>
      <p:sp>
        <p:nvSpPr>
          <p:cNvPr id="26" name="TextBox 30">
            <a:extLst>
              <a:ext uri="{FF2B5EF4-FFF2-40B4-BE49-F238E27FC236}">
                <a16:creationId xmlns:a16="http://schemas.microsoft.com/office/drawing/2014/main" id="{243F02B5-6975-3165-4734-EE86A2D4977D}"/>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Geography techniques</a:t>
            </a:r>
          </a:p>
        </p:txBody>
      </p:sp>
      <p:pic>
        <p:nvPicPr>
          <p:cNvPr id="28" name="Image 27">
            <a:extLst>
              <a:ext uri="{FF2B5EF4-FFF2-40B4-BE49-F238E27FC236}">
                <a16:creationId xmlns:a16="http://schemas.microsoft.com/office/drawing/2014/main" id="{B8D32203-C894-4EAE-97B0-3E579915A09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04901" y="1442183"/>
            <a:ext cx="3332637" cy="4516902"/>
          </a:xfrm>
          <a:prstGeom prst="rect">
            <a:avLst/>
          </a:prstGeom>
        </p:spPr>
      </p:pic>
      <p:sp>
        <p:nvSpPr>
          <p:cNvPr id="9" name="Ellipse 8">
            <a:extLst>
              <a:ext uri="{FF2B5EF4-FFF2-40B4-BE49-F238E27FC236}">
                <a16:creationId xmlns:a16="http://schemas.microsoft.com/office/drawing/2014/main" id="{52D5F740-F97E-DB62-4E39-02B39123E46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11</a:t>
            </a:r>
          </a:p>
        </p:txBody>
      </p:sp>
      <p:cxnSp>
        <p:nvCxnSpPr>
          <p:cNvPr id="16" name="Connecteur droit 15">
            <a:extLst>
              <a:ext uri="{FF2B5EF4-FFF2-40B4-BE49-F238E27FC236}">
                <a16:creationId xmlns:a16="http://schemas.microsoft.com/office/drawing/2014/main" id="{9500DA2F-1699-0AEE-9FF3-19FC04AA0A3D}"/>
              </a:ext>
            </a:extLst>
          </p:cNvPr>
          <p:cNvCxnSpPr>
            <a:cxnSpLocks/>
          </p:cNvCxnSpPr>
          <p:nvPr/>
        </p:nvCxnSpPr>
        <p:spPr>
          <a:xfrm>
            <a:off x="3194137" y="3781547"/>
            <a:ext cx="260505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7DA906C9-4CEC-5818-13C8-E1A5B35B0029}"/>
              </a:ext>
            </a:extLst>
          </p:cNvPr>
          <p:cNvCxnSpPr>
            <a:cxnSpLocks/>
          </p:cNvCxnSpPr>
          <p:nvPr/>
        </p:nvCxnSpPr>
        <p:spPr>
          <a:xfrm>
            <a:off x="3194137" y="2393245"/>
            <a:ext cx="260505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79765C19-0E5F-244A-E9C4-EF6CDA4BEC49}"/>
              </a:ext>
            </a:extLst>
          </p:cNvPr>
          <p:cNvCxnSpPr>
            <a:cxnSpLocks/>
          </p:cNvCxnSpPr>
          <p:nvPr/>
        </p:nvCxnSpPr>
        <p:spPr>
          <a:xfrm>
            <a:off x="3135461" y="5154073"/>
            <a:ext cx="2663729" cy="0"/>
          </a:xfrm>
          <a:prstGeom prst="line">
            <a:avLst/>
          </a:prstGeom>
          <a:ln w="349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Freeform 6"/>
          <p:cNvSpPr/>
          <p:nvPr/>
        </p:nvSpPr>
        <p:spPr>
          <a:xfrm>
            <a:off x="222493" y="2412337"/>
            <a:ext cx="2075091" cy="192415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a:blip r:embed="rId3"/>
            <a:stretch>
              <a:fillRect l="-24921" r="-24921"/>
            </a:stretch>
          </a:blipFill>
        </p:spPr>
        <p:txBody>
          <a:bodyPr/>
          <a:lstStyle/>
          <a:p>
            <a:endParaRPr lang="fr-CA" sz="1583"/>
          </a:p>
        </p:txBody>
      </p:sp>
      <p:grpSp>
        <p:nvGrpSpPr>
          <p:cNvPr id="24" name="Group 24"/>
          <p:cNvGrpSpPr/>
          <p:nvPr/>
        </p:nvGrpSpPr>
        <p:grpSpPr>
          <a:xfrm>
            <a:off x="3939117" y="3900765"/>
            <a:ext cx="2338943" cy="1708108"/>
            <a:chOff x="0" y="0"/>
            <a:chExt cx="3326497" cy="2429309"/>
          </a:xfrm>
        </p:grpSpPr>
        <p:pic>
          <p:nvPicPr>
            <p:cNvPr id="25" name="Picture 25"/>
            <p:cNvPicPr>
              <a:picLocks noChangeAspect="1"/>
            </p:cNvPicPr>
            <p:nvPr/>
          </p:nvPicPr>
          <p:blipFill>
            <a:blip r:embed="rId4"/>
            <a:srcRect/>
            <a:stretch>
              <a:fillRect/>
            </a:stretch>
          </p:blipFill>
          <p:spPr>
            <a:xfrm>
              <a:off x="0" y="0"/>
              <a:ext cx="3326497" cy="2429309"/>
            </a:xfrm>
            <a:prstGeom prst="rect">
              <a:avLst/>
            </a:prstGeom>
          </p:spPr>
        </p:pic>
        <p:sp>
          <p:nvSpPr>
            <p:cNvPr id="26" name="TextBox 26"/>
            <p:cNvSpPr txBox="1"/>
            <p:nvPr/>
          </p:nvSpPr>
          <p:spPr>
            <a:xfrm>
              <a:off x="1640373" y="538391"/>
              <a:ext cx="1686121" cy="289082"/>
            </a:xfrm>
            <a:prstGeom prst="rect">
              <a:avLst/>
            </a:prstGeom>
          </p:spPr>
          <p:txBody>
            <a:bodyPr lIns="0" tIns="0" rIns="0" bIns="0" rtlCol="0" anchor="t">
              <a:spAutoFit/>
            </a:bodyPr>
            <a:lstStyle/>
            <a:p>
              <a:pPr algn="ctr">
                <a:lnSpc>
                  <a:spcPts val="1706"/>
                </a:lnSpc>
              </a:pPr>
              <a:r>
                <a:rPr lang="en-US" sz="1200" dirty="0">
                  <a:solidFill>
                    <a:srgbClr val="000000"/>
                  </a:solidFill>
                  <a:latin typeface="Open Sans Light"/>
                </a:rPr>
                <a:t>boots</a:t>
              </a:r>
              <a:endParaRPr lang="en-US" sz="1219" dirty="0">
                <a:solidFill>
                  <a:srgbClr val="000000"/>
                </a:solidFill>
                <a:latin typeface="Open Sans Light"/>
              </a:endParaRPr>
            </a:p>
          </p:txBody>
        </p:sp>
      </p:grpSp>
      <p:grpSp>
        <p:nvGrpSpPr>
          <p:cNvPr id="27" name="Group 27"/>
          <p:cNvGrpSpPr/>
          <p:nvPr/>
        </p:nvGrpSpPr>
        <p:grpSpPr>
          <a:xfrm>
            <a:off x="4701429" y="1894643"/>
            <a:ext cx="1812691" cy="2382880"/>
            <a:chOff x="0" y="0"/>
            <a:chExt cx="2578049" cy="3388985"/>
          </a:xfrm>
        </p:grpSpPr>
        <p:pic>
          <p:nvPicPr>
            <p:cNvPr id="28" name="Picture 28"/>
            <p:cNvPicPr>
              <a:picLocks noChangeAspect="1"/>
            </p:cNvPicPr>
            <p:nvPr/>
          </p:nvPicPr>
          <p:blipFill>
            <a:blip r:embed="rId5"/>
            <a:srcRect/>
            <a:stretch>
              <a:fillRect/>
            </a:stretch>
          </p:blipFill>
          <p:spPr>
            <a:xfrm>
              <a:off x="0" y="0"/>
              <a:ext cx="2578049" cy="3388985"/>
            </a:xfrm>
            <a:prstGeom prst="rect">
              <a:avLst/>
            </a:prstGeom>
          </p:spPr>
        </p:pic>
        <p:sp>
          <p:nvSpPr>
            <p:cNvPr id="29" name="TextBox 29"/>
            <p:cNvSpPr txBox="1"/>
            <p:nvPr/>
          </p:nvSpPr>
          <p:spPr>
            <a:xfrm>
              <a:off x="1691753" y="967044"/>
              <a:ext cx="545261" cy="289903"/>
            </a:xfrm>
            <a:prstGeom prst="rect">
              <a:avLst/>
            </a:prstGeom>
          </p:spPr>
          <p:txBody>
            <a:bodyPr wrap="square" lIns="0" tIns="0" rIns="0" bIns="0" rtlCol="0" anchor="t">
              <a:spAutoFit/>
            </a:bodyPr>
            <a:lstStyle/>
            <a:p>
              <a:pPr algn="ctr">
                <a:lnSpc>
                  <a:spcPts val="1706"/>
                </a:lnSpc>
              </a:pPr>
              <a:r>
                <a:rPr lang="en-US" sz="1219">
                  <a:solidFill>
                    <a:srgbClr val="000000"/>
                  </a:solidFill>
                  <a:latin typeface="Open Sans Light"/>
                </a:rPr>
                <a:t>dolls</a:t>
              </a:r>
            </a:p>
          </p:txBody>
        </p:sp>
      </p:grpSp>
      <p:pic>
        <p:nvPicPr>
          <p:cNvPr id="31" name="Picture 31"/>
          <p:cNvPicPr>
            <a:picLocks noChangeAspect="1"/>
          </p:cNvPicPr>
          <p:nvPr/>
        </p:nvPicPr>
        <p:blipFill>
          <a:blip r:embed="rId6"/>
          <a:srcRect/>
          <a:stretch>
            <a:fillRect/>
          </a:stretch>
        </p:blipFill>
        <p:spPr>
          <a:xfrm>
            <a:off x="3399525" y="2732833"/>
            <a:ext cx="1809756" cy="1057815"/>
          </a:xfrm>
          <a:prstGeom prst="rect">
            <a:avLst/>
          </a:prstGeom>
        </p:spPr>
      </p:pic>
      <p:pic>
        <p:nvPicPr>
          <p:cNvPr id="32" name="Picture 32"/>
          <p:cNvPicPr>
            <a:picLocks noChangeAspect="1"/>
          </p:cNvPicPr>
          <p:nvPr/>
        </p:nvPicPr>
        <p:blipFill>
          <a:blip r:embed="rId7"/>
          <a:srcRect/>
          <a:stretch>
            <a:fillRect/>
          </a:stretch>
        </p:blipFill>
        <p:spPr>
          <a:xfrm>
            <a:off x="2297584" y="2524686"/>
            <a:ext cx="1157742" cy="1982437"/>
          </a:xfrm>
          <a:prstGeom prst="rect">
            <a:avLst/>
          </a:prstGeom>
        </p:spPr>
      </p:pic>
      <p:sp>
        <p:nvSpPr>
          <p:cNvPr id="33" name="TextBox 33"/>
          <p:cNvSpPr txBox="1"/>
          <p:nvPr/>
        </p:nvSpPr>
        <p:spPr>
          <a:xfrm>
            <a:off x="3103073" y="4060853"/>
            <a:ext cx="515495" cy="204480"/>
          </a:xfrm>
          <a:prstGeom prst="rect">
            <a:avLst/>
          </a:prstGeom>
        </p:spPr>
        <p:txBody>
          <a:bodyPr wrap="square" lIns="0" tIns="0" rIns="0" bIns="0" rtlCol="0" anchor="t">
            <a:spAutoFit/>
          </a:bodyPr>
          <a:lstStyle/>
          <a:p>
            <a:pPr algn="ctr">
              <a:lnSpc>
                <a:spcPts val="1733"/>
              </a:lnSpc>
            </a:pPr>
            <a:r>
              <a:rPr lang="en-US" sz="1238">
                <a:solidFill>
                  <a:srgbClr val="000000"/>
                </a:solidFill>
                <a:latin typeface="Open Sans Light"/>
              </a:rPr>
              <a:t>water</a:t>
            </a:r>
          </a:p>
        </p:txBody>
      </p:sp>
      <p:pic>
        <p:nvPicPr>
          <p:cNvPr id="36" name="Picture 36"/>
          <p:cNvPicPr>
            <a:picLocks noChangeAspect="1"/>
          </p:cNvPicPr>
          <p:nvPr/>
        </p:nvPicPr>
        <p:blipFill>
          <a:blip r:embed="rId8"/>
          <a:srcRect/>
          <a:stretch>
            <a:fillRect/>
          </a:stretch>
        </p:blipFill>
        <p:spPr>
          <a:xfrm>
            <a:off x="3180869" y="5291781"/>
            <a:ext cx="2787293" cy="1472762"/>
          </a:xfrm>
          <a:prstGeom prst="rect">
            <a:avLst/>
          </a:prstGeom>
        </p:spPr>
      </p:pic>
      <p:sp>
        <p:nvSpPr>
          <p:cNvPr id="37" name="TextBox 37"/>
          <p:cNvSpPr txBox="1"/>
          <p:nvPr/>
        </p:nvSpPr>
        <p:spPr>
          <a:xfrm>
            <a:off x="3191766" y="5143658"/>
            <a:ext cx="593350" cy="191527"/>
          </a:xfrm>
          <a:prstGeom prst="rect">
            <a:avLst/>
          </a:prstGeom>
        </p:spPr>
        <p:txBody>
          <a:bodyPr wrap="square" lIns="0" tIns="0" rIns="0" bIns="0" rtlCol="0" anchor="t">
            <a:spAutoFit/>
          </a:bodyPr>
          <a:lstStyle/>
          <a:p>
            <a:pPr algn="ctr">
              <a:lnSpc>
                <a:spcPts val="1591"/>
              </a:lnSpc>
            </a:pPr>
            <a:r>
              <a:rPr lang="en-US" sz="1136">
                <a:solidFill>
                  <a:srgbClr val="000000"/>
                </a:solidFill>
                <a:latin typeface="Open Sans Light"/>
              </a:rPr>
              <a:t>houses</a:t>
            </a:r>
          </a:p>
        </p:txBody>
      </p:sp>
      <p:sp>
        <p:nvSpPr>
          <p:cNvPr id="39" name="TextBox 39"/>
          <p:cNvSpPr txBox="1"/>
          <p:nvPr/>
        </p:nvSpPr>
        <p:spPr>
          <a:xfrm>
            <a:off x="221716" y="1188642"/>
            <a:ext cx="8700567" cy="520912"/>
          </a:xfrm>
          <a:prstGeom prst="rect">
            <a:avLst/>
          </a:prstGeom>
        </p:spPr>
        <p:txBody>
          <a:bodyPr wrap="square" lIns="0" tIns="0" rIns="0" bIns="0" rtlCol="0" anchor="t">
            <a:spAutoFit/>
          </a:bodyPr>
          <a:lstStyle/>
          <a:p>
            <a:pPr algn="ctr">
              <a:lnSpc>
                <a:spcPts val="2063"/>
              </a:lnSpc>
            </a:pPr>
            <a:r>
              <a:rPr lang="en-US" sz="1500" dirty="0">
                <a:solidFill>
                  <a:srgbClr val="000000"/>
                </a:solidFill>
                <a:latin typeface="Open Sans Light"/>
              </a:rPr>
              <a:t>A </a:t>
            </a:r>
            <a:r>
              <a:rPr lang="en-US" sz="1500" b="1" u="sng" dirty="0">
                <a:solidFill>
                  <a:srgbClr val="000000"/>
                </a:solidFill>
                <a:latin typeface="Open Sans Light"/>
              </a:rPr>
              <a:t>document</a:t>
            </a:r>
            <a:r>
              <a:rPr lang="en-US" sz="1500" dirty="0">
                <a:solidFill>
                  <a:srgbClr val="000000"/>
                </a:solidFill>
                <a:latin typeface="Open Sans Light"/>
              </a:rPr>
              <a:t> can be a picture, a drawing or an object that tells us about the past and the present. It can better the understanding  of an organization, the elements of change or the diversity in a society. </a:t>
            </a:r>
          </a:p>
        </p:txBody>
      </p:sp>
      <p:pic>
        <p:nvPicPr>
          <p:cNvPr id="43" name="Picture 2">
            <a:extLst>
              <a:ext uri="{FF2B5EF4-FFF2-40B4-BE49-F238E27FC236}">
                <a16:creationId xmlns:a16="http://schemas.microsoft.com/office/drawing/2014/main" id="{6B25C753-4E49-2A3B-5523-29EA06117ED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07584" y="229797"/>
            <a:ext cx="7639524" cy="805104"/>
          </a:xfrm>
          <a:prstGeom prst="rect">
            <a:avLst/>
          </a:prstGeom>
        </p:spPr>
      </p:pic>
      <p:pic>
        <p:nvPicPr>
          <p:cNvPr id="44" name="Picture 4">
            <a:extLst>
              <a:ext uri="{FF2B5EF4-FFF2-40B4-BE49-F238E27FC236}">
                <a16:creationId xmlns:a16="http://schemas.microsoft.com/office/drawing/2014/main" id="{6C33E596-6433-DE24-26A1-126889DE5185}"/>
              </a:ext>
            </a:extLst>
          </p:cNvPr>
          <p:cNvPicPr>
            <a:picLocks noChangeAspect="1"/>
          </p:cNvPicPr>
          <p:nvPr/>
        </p:nvPicPr>
        <p:blipFill>
          <a:blip r:embed="rId11"/>
          <a:srcRect/>
          <a:stretch>
            <a:fillRect/>
          </a:stretch>
        </p:blipFill>
        <p:spPr>
          <a:xfrm>
            <a:off x="7938952" y="102472"/>
            <a:ext cx="1156682" cy="1156682"/>
          </a:xfrm>
          <a:prstGeom prst="rect">
            <a:avLst/>
          </a:prstGeom>
        </p:spPr>
      </p:pic>
      <p:sp>
        <p:nvSpPr>
          <p:cNvPr id="45" name="TextBox 30">
            <a:extLst>
              <a:ext uri="{FF2B5EF4-FFF2-40B4-BE49-F238E27FC236}">
                <a16:creationId xmlns:a16="http://schemas.microsoft.com/office/drawing/2014/main" id="{61F631DF-B52A-7EBA-3C63-7E767D61C06F}"/>
              </a:ext>
            </a:extLst>
          </p:cNvPr>
          <p:cNvSpPr txBox="1"/>
          <p:nvPr/>
        </p:nvSpPr>
        <p:spPr>
          <a:xfrm>
            <a:off x="2676657" y="206498"/>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What are documents?</a:t>
            </a:r>
          </a:p>
        </p:txBody>
      </p:sp>
      <p:pic>
        <p:nvPicPr>
          <p:cNvPr id="47" name="Image 46">
            <a:extLst>
              <a:ext uri="{FF2B5EF4-FFF2-40B4-BE49-F238E27FC236}">
                <a16:creationId xmlns:a16="http://schemas.microsoft.com/office/drawing/2014/main" id="{65C69844-CA5F-00F5-FB64-9853CAAAA95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680" y="4452754"/>
            <a:ext cx="2942085" cy="19241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9" name="Image 48">
            <a:extLst>
              <a:ext uri="{FF2B5EF4-FFF2-40B4-BE49-F238E27FC236}">
                <a16:creationId xmlns:a16="http://schemas.microsoft.com/office/drawing/2014/main" id="{FD3B8439-3539-2A9B-ADDF-157FE552DD0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46316" y="2867595"/>
            <a:ext cx="1949931" cy="1808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 name="Image 50">
            <a:extLst>
              <a:ext uri="{FF2B5EF4-FFF2-40B4-BE49-F238E27FC236}">
                <a16:creationId xmlns:a16="http://schemas.microsoft.com/office/drawing/2014/main" id="{D71BCFA0-D140-6F8E-3B0F-9E89CB7CF60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29479" y="4853117"/>
            <a:ext cx="2771015" cy="1708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9C2D8F60-3CA2-B957-FE58-B16F4BD144E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12</a:t>
            </a:r>
          </a:p>
        </p:txBody>
      </p:sp>
      <p:sp>
        <p:nvSpPr>
          <p:cNvPr id="4" name="Autre processus 3">
            <a:extLst>
              <a:ext uri="{FF2B5EF4-FFF2-40B4-BE49-F238E27FC236}">
                <a16:creationId xmlns:a16="http://schemas.microsoft.com/office/drawing/2014/main" id="{2A8FB3B0-26F0-14EE-1EC2-60884CCFB66A}"/>
              </a:ext>
            </a:extLst>
          </p:cNvPr>
          <p:cNvSpPr/>
          <p:nvPr/>
        </p:nvSpPr>
        <p:spPr>
          <a:xfrm>
            <a:off x="69375" y="214174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atin typeface="Open Sans" panose="020B0606030504020204" pitchFamily="34" charset="0"/>
                <a:ea typeface="Open Sans" panose="020B0606030504020204" pitchFamily="34" charset="0"/>
                <a:cs typeface="Open Sans" panose="020B0606030504020204" pitchFamily="34" charset="0"/>
              </a:rPr>
              <a:t>photos</a:t>
            </a:r>
          </a:p>
        </p:txBody>
      </p:sp>
      <p:sp>
        <p:nvSpPr>
          <p:cNvPr id="14" name="Autre processus 13">
            <a:extLst>
              <a:ext uri="{FF2B5EF4-FFF2-40B4-BE49-F238E27FC236}">
                <a16:creationId xmlns:a16="http://schemas.microsoft.com/office/drawing/2014/main" id="{1020C37B-C48A-25FE-4C22-EC9DE5847D55}"/>
              </a:ext>
            </a:extLst>
          </p:cNvPr>
          <p:cNvSpPr/>
          <p:nvPr/>
        </p:nvSpPr>
        <p:spPr>
          <a:xfrm>
            <a:off x="2600711" y="215450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err="1">
                <a:latin typeface="Open Sans" panose="020B0606030504020204" pitchFamily="34" charset="0"/>
                <a:ea typeface="Open Sans" panose="020B0606030504020204" pitchFamily="34" charset="0"/>
                <a:cs typeface="Open Sans" panose="020B0606030504020204" pitchFamily="34" charset="0"/>
              </a:rPr>
              <a:t>drawings</a:t>
            </a:r>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15" name="Autre processus 14">
            <a:extLst>
              <a:ext uri="{FF2B5EF4-FFF2-40B4-BE49-F238E27FC236}">
                <a16:creationId xmlns:a16="http://schemas.microsoft.com/office/drawing/2014/main" id="{BF6576EC-E61E-8510-4ED5-0BD6F1622A2B}"/>
              </a:ext>
            </a:extLst>
          </p:cNvPr>
          <p:cNvSpPr/>
          <p:nvPr/>
        </p:nvSpPr>
        <p:spPr>
          <a:xfrm>
            <a:off x="6519597" y="215450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err="1">
                <a:latin typeface="Open Sans" panose="020B0606030504020204" pitchFamily="34" charset="0"/>
                <a:ea typeface="Open Sans" panose="020B0606030504020204" pitchFamily="34" charset="0"/>
                <a:cs typeface="Open Sans" panose="020B0606030504020204" pitchFamily="34" charset="0"/>
              </a:rPr>
              <a:t>objects</a:t>
            </a:r>
            <a:endParaRPr lang="fr-FR">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17375"/>
            <a:ext cx="9144000" cy="6875375"/>
            <a:chOff x="0" y="0"/>
            <a:chExt cx="10058400" cy="10058400"/>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0" y="3429000"/>
              <a:ext cx="3314700" cy="6629400"/>
            </a:xfrm>
            <a:prstGeom prst="rect">
              <a:avLst/>
            </a:prstGeom>
            <a:solidFill>
              <a:srgbClr val="C7D0D8"/>
            </a:solidFill>
          </p:spPr>
          <p:txBody>
            <a:bodyPr/>
            <a:lstStyle/>
            <a:p>
              <a:endParaRPr lang="fr-CA"/>
            </a:p>
          </p:txBody>
        </p:sp>
        <p:sp>
          <p:nvSpPr>
            <p:cNvPr id="5" name="AutoShape 5"/>
            <p:cNvSpPr/>
            <p:nvPr/>
          </p:nvSpPr>
          <p:spPr>
            <a:xfrm>
              <a:off x="3429000" y="3429000"/>
              <a:ext cx="6629400" cy="6629400"/>
            </a:xfrm>
            <a:prstGeom prst="rect">
              <a:avLst/>
            </a:prstGeom>
            <a:solidFill>
              <a:srgbClr val="9AA7B2"/>
            </a:solidFill>
          </p:spPr>
          <p:txBody>
            <a:bodyPr/>
            <a:lstStyle/>
            <a:p>
              <a:endParaRPr lang="fr-CA" sz="1583"/>
            </a:p>
          </p:txBody>
        </p:sp>
      </p:grpSp>
      <p:sp>
        <p:nvSpPr>
          <p:cNvPr id="6" name="TextBox 6"/>
          <p:cNvSpPr txBox="1"/>
          <p:nvPr/>
        </p:nvSpPr>
        <p:spPr>
          <a:xfrm>
            <a:off x="1732032" y="601781"/>
            <a:ext cx="5679937" cy="815160"/>
          </a:xfrm>
          <a:prstGeom prst="rect">
            <a:avLst/>
          </a:prstGeom>
        </p:spPr>
        <p:txBody>
          <a:bodyPr wrap="square" lIns="0" tIns="0" rIns="0" bIns="0" rtlCol="0" anchor="t">
            <a:spAutoFit/>
          </a:bodyPr>
          <a:lstStyle/>
          <a:p>
            <a:pPr algn="ctr">
              <a:lnSpc>
                <a:spcPts val="6563"/>
              </a:lnSpc>
            </a:pPr>
            <a:r>
              <a:rPr lang="en-US" sz="4688">
                <a:solidFill>
                  <a:srgbClr val="F7FBFF"/>
                </a:solidFill>
                <a:latin typeface="League Spartan"/>
              </a:rPr>
              <a:t>Aspects of society</a:t>
            </a:r>
          </a:p>
        </p:txBody>
      </p:sp>
      <p:grpSp>
        <p:nvGrpSpPr>
          <p:cNvPr id="7" name="Group 7"/>
          <p:cNvGrpSpPr/>
          <p:nvPr/>
        </p:nvGrpSpPr>
        <p:grpSpPr>
          <a:xfrm>
            <a:off x="1143000" y="346282"/>
            <a:ext cx="2057403" cy="2105625"/>
            <a:chOff x="0" y="-68580"/>
            <a:chExt cx="2926086" cy="2994668"/>
          </a:xfrm>
        </p:grpSpPr>
        <p:grpSp>
          <p:nvGrpSpPr>
            <p:cNvPr id="8" name="Group 8"/>
            <p:cNvGrpSpPr/>
            <p:nvPr/>
          </p:nvGrpSpPr>
          <p:grpSpPr>
            <a:xfrm>
              <a:off x="0" y="-68580"/>
              <a:ext cx="2926086" cy="2994668"/>
              <a:chOff x="0" y="-19050"/>
              <a:chExt cx="812800" cy="831850"/>
            </a:xfrm>
          </p:grpSpPr>
          <p:sp>
            <p:nvSpPr>
              <p:cNvPr id="9" name="Freeform 9"/>
              <p:cNvSpPr/>
              <p:nvPr/>
            </p:nvSpPr>
            <p:spPr>
              <a:xfrm>
                <a:off x="0" y="0"/>
                <a:ext cx="125185" cy="138846"/>
              </a:xfrm>
              <a:custGeom>
                <a:avLst/>
                <a:gdLst/>
                <a:ahLst/>
                <a:cxnLst/>
                <a:rect l="l" t="t" r="r" b="b"/>
                <a:pathLst>
                  <a:path w="125185" h="138846">
                    <a:moveTo>
                      <a:pt x="0" y="0"/>
                    </a:moveTo>
                    <a:lnTo>
                      <a:pt x="125185" y="0"/>
                    </a:lnTo>
                    <a:lnTo>
                      <a:pt x="125185" y="138846"/>
                    </a:lnTo>
                    <a:lnTo>
                      <a:pt x="0" y="138846"/>
                    </a:lnTo>
                    <a:close/>
                  </a:path>
                </a:pathLst>
              </a:custGeom>
              <a:solidFill>
                <a:srgbClr val="1E6090"/>
              </a:solidFill>
            </p:spPr>
            <p:txBody>
              <a:bodyPr/>
              <a:lstStyle/>
              <a:p>
                <a:endParaRPr lang="fr-CA"/>
              </a:p>
            </p:txBody>
          </p:sp>
          <p:sp>
            <p:nvSpPr>
              <p:cNvPr id="10" name="TextBox 10"/>
              <p:cNvSpPr txBox="1"/>
              <p:nvPr/>
            </p:nvSpPr>
            <p:spPr>
              <a:xfrm>
                <a:off x="0" y="-19050"/>
                <a:ext cx="812800" cy="831850"/>
              </a:xfrm>
              <a:prstGeom prst="rect">
                <a:avLst/>
              </a:prstGeom>
            </p:spPr>
            <p:txBody>
              <a:bodyPr lIns="47625" tIns="47625" rIns="47625" bIns="47625" rtlCol="0" anchor="ctr"/>
              <a:lstStyle/>
              <a:p>
                <a:pPr algn="ctr">
                  <a:lnSpc>
                    <a:spcPts val="1575"/>
                  </a:lnSpc>
                </a:pPr>
                <a:endParaRPr sz="1583"/>
              </a:p>
            </p:txBody>
          </p:sp>
        </p:grpSp>
        <p:sp>
          <p:nvSpPr>
            <p:cNvPr id="11" name="TextBox 11"/>
            <p:cNvSpPr txBox="1"/>
            <p:nvPr/>
          </p:nvSpPr>
          <p:spPr>
            <a:xfrm>
              <a:off x="0" y="-80"/>
              <a:ext cx="450667" cy="493811"/>
            </a:xfrm>
            <a:prstGeom prst="rect">
              <a:avLst/>
            </a:prstGeom>
          </p:spPr>
          <p:txBody>
            <a:bodyPr lIns="0" tIns="0" rIns="0" bIns="0" rtlCol="0" anchor="t">
              <a:spAutoFit/>
            </a:bodyPr>
            <a:lstStyle/>
            <a:p>
              <a:pPr algn="ctr">
                <a:lnSpc>
                  <a:spcPts val="2889"/>
                </a:lnSpc>
              </a:pPr>
              <a:endParaRPr lang="en-US" sz="2063">
                <a:solidFill>
                  <a:srgbClr val="FFFFFF"/>
                </a:solidFill>
                <a:latin typeface="Open Sans Extra Bold"/>
              </a:endParaRPr>
            </a:p>
          </p:txBody>
        </p:sp>
      </p:grpSp>
      <p:sp>
        <p:nvSpPr>
          <p:cNvPr id="14" name="TextBox 14"/>
          <p:cNvSpPr txBox="1"/>
          <p:nvPr/>
        </p:nvSpPr>
        <p:spPr>
          <a:xfrm>
            <a:off x="-13511" y="4482087"/>
            <a:ext cx="1473386"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POLITICAL</a:t>
            </a:r>
          </a:p>
        </p:txBody>
      </p:sp>
      <p:sp>
        <p:nvSpPr>
          <p:cNvPr id="15" name="TextBox 15"/>
          <p:cNvSpPr txBox="1"/>
          <p:nvPr/>
        </p:nvSpPr>
        <p:spPr>
          <a:xfrm>
            <a:off x="4427172" y="4670181"/>
            <a:ext cx="1026982"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SOCIAL</a:t>
            </a:r>
          </a:p>
        </p:txBody>
      </p:sp>
      <p:sp>
        <p:nvSpPr>
          <p:cNvPr id="16" name="TextBox 16"/>
          <p:cNvSpPr txBox="1"/>
          <p:nvPr/>
        </p:nvSpPr>
        <p:spPr>
          <a:xfrm>
            <a:off x="19448" y="4954117"/>
            <a:ext cx="2947850" cy="1450654"/>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political aspect is about politics and </a:t>
            </a:r>
            <a:r>
              <a:rPr lang="en-US" sz="1500" b="1" dirty="0">
                <a:solidFill>
                  <a:srgbClr val="000000"/>
                </a:solidFill>
                <a:latin typeface="Open Sans Light"/>
              </a:rPr>
              <a:t>the way power and authority takes place in a society</a:t>
            </a:r>
            <a:r>
              <a:rPr lang="en-US" sz="1500" dirty="0">
                <a:solidFill>
                  <a:srgbClr val="000000"/>
                </a:solidFill>
                <a:latin typeface="Open Sans Light"/>
              </a:rPr>
              <a:t>. The political aspect can be about many things, like political ideas, rules or laws.</a:t>
            </a:r>
          </a:p>
        </p:txBody>
      </p:sp>
      <p:sp>
        <p:nvSpPr>
          <p:cNvPr id="17" name="TextBox 17"/>
          <p:cNvSpPr txBox="1"/>
          <p:nvPr/>
        </p:nvSpPr>
        <p:spPr>
          <a:xfrm>
            <a:off x="3276737" y="5267912"/>
            <a:ext cx="5761553" cy="719684"/>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social aspect is about groups and individuals' characteristics in a society and their way of interacting. The social aspect can be about the </a:t>
            </a:r>
            <a:r>
              <a:rPr lang="en-US" sz="1500" b="1" dirty="0">
                <a:solidFill>
                  <a:srgbClr val="000000"/>
                </a:solidFill>
                <a:latin typeface="Open Sans Light"/>
              </a:rPr>
              <a:t>way of life, the population, work conditions</a:t>
            </a:r>
            <a:r>
              <a:rPr lang="en-US" sz="1500" dirty="0">
                <a:solidFill>
                  <a:srgbClr val="000000"/>
                </a:solidFill>
                <a:latin typeface="Open Sans Light"/>
              </a:rPr>
              <a:t>, etc. </a:t>
            </a:r>
          </a:p>
        </p:txBody>
      </p:sp>
      <p:pic>
        <p:nvPicPr>
          <p:cNvPr id="23" name="Image 22">
            <a:extLst>
              <a:ext uri="{FF2B5EF4-FFF2-40B4-BE49-F238E27FC236}">
                <a16:creationId xmlns:a16="http://schemas.microsoft.com/office/drawing/2014/main" id="{BFC4FE95-81C0-8EDF-D7D9-C4C226BA3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38" y="2425815"/>
            <a:ext cx="2939098" cy="1925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Image 24">
            <a:extLst>
              <a:ext uri="{FF2B5EF4-FFF2-40B4-BE49-F238E27FC236}">
                <a16:creationId xmlns:a16="http://schemas.microsoft.com/office/drawing/2014/main" id="{A9D2C82E-21B6-BD6F-885F-6E66C6C321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6671" y="2503873"/>
            <a:ext cx="3167929" cy="20834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llipse 12">
            <a:extLst>
              <a:ext uri="{FF2B5EF4-FFF2-40B4-BE49-F238E27FC236}">
                <a16:creationId xmlns:a16="http://schemas.microsoft.com/office/drawing/2014/main" id="{54996ABD-2954-E6EE-678E-7F3F724CAAE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 y="1"/>
            <a:ext cx="9144001" cy="6858000"/>
            <a:chOff x="-1" y="0"/>
            <a:chExt cx="10058401" cy="10058400"/>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1" y="3429001"/>
              <a:ext cx="4793923" cy="6629399"/>
            </a:xfrm>
            <a:prstGeom prst="rect">
              <a:avLst/>
            </a:prstGeom>
            <a:solidFill>
              <a:srgbClr val="C7D0D8"/>
            </a:solidFill>
          </p:spPr>
          <p:txBody>
            <a:bodyPr/>
            <a:lstStyle/>
            <a:p>
              <a:endParaRPr lang="fr-FR"/>
            </a:p>
          </p:txBody>
        </p:sp>
        <p:sp>
          <p:nvSpPr>
            <p:cNvPr id="5" name="AutoShape 5"/>
            <p:cNvSpPr/>
            <p:nvPr/>
          </p:nvSpPr>
          <p:spPr>
            <a:xfrm>
              <a:off x="4839208" y="3429001"/>
              <a:ext cx="5219192" cy="6629399"/>
            </a:xfrm>
            <a:prstGeom prst="rect">
              <a:avLst/>
            </a:prstGeom>
            <a:solidFill>
              <a:srgbClr val="9AA7B2"/>
            </a:solidFill>
          </p:spPr>
          <p:txBody>
            <a:bodyPr/>
            <a:lstStyle/>
            <a:p>
              <a:endParaRPr lang="fr-FR"/>
            </a:p>
          </p:txBody>
        </p:sp>
      </p:grpSp>
      <p:sp>
        <p:nvSpPr>
          <p:cNvPr id="14" name="TextBox 14"/>
          <p:cNvSpPr txBox="1"/>
          <p:nvPr/>
        </p:nvSpPr>
        <p:spPr>
          <a:xfrm>
            <a:off x="2342185" y="2932049"/>
            <a:ext cx="1698470"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ECONOMICAL</a:t>
            </a:r>
          </a:p>
        </p:txBody>
      </p:sp>
      <p:sp>
        <p:nvSpPr>
          <p:cNvPr id="15" name="TextBox 15"/>
          <p:cNvSpPr txBox="1"/>
          <p:nvPr/>
        </p:nvSpPr>
        <p:spPr>
          <a:xfrm>
            <a:off x="6798955" y="2785599"/>
            <a:ext cx="1523861"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CULTURAL</a:t>
            </a:r>
            <a:endParaRPr lang="en-US" sz="1583">
              <a:solidFill>
                <a:srgbClr val="F7FBFF"/>
              </a:solidFill>
              <a:latin typeface="Open Sans Extra Bold"/>
            </a:endParaRPr>
          </a:p>
        </p:txBody>
      </p:sp>
      <p:sp>
        <p:nvSpPr>
          <p:cNvPr id="17" name="TextBox 17"/>
          <p:cNvSpPr txBox="1"/>
          <p:nvPr/>
        </p:nvSpPr>
        <p:spPr>
          <a:xfrm>
            <a:off x="2240640" y="3194489"/>
            <a:ext cx="2075634" cy="2912592"/>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economical aspect is about natural resources exploitation, production of goods and services as well as trades between people or between groups. Economical aspects can be </a:t>
            </a:r>
            <a:r>
              <a:rPr lang="en-US" sz="1500" b="1" dirty="0">
                <a:solidFill>
                  <a:srgbClr val="000000"/>
                </a:solidFill>
                <a:latin typeface="Open Sans Light"/>
              </a:rPr>
              <a:t>about commercial trades, raw materials, sources of energy, bank</a:t>
            </a:r>
            <a:r>
              <a:rPr lang="en-US" sz="1500" dirty="0">
                <a:solidFill>
                  <a:srgbClr val="000000"/>
                </a:solidFill>
                <a:latin typeface="Open Sans Light"/>
              </a:rPr>
              <a:t>s, etc. </a:t>
            </a:r>
          </a:p>
        </p:txBody>
      </p:sp>
      <p:sp>
        <p:nvSpPr>
          <p:cNvPr id="18" name="TextBox 18"/>
          <p:cNvSpPr txBox="1"/>
          <p:nvPr/>
        </p:nvSpPr>
        <p:spPr>
          <a:xfrm>
            <a:off x="6679831" y="3061576"/>
            <a:ext cx="2345661" cy="2668936"/>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cultural aspect is about the similarities in a group at a certain time. Theses similar characteristics can be expressed through traditions and beliefs. Cultural aspects can be</a:t>
            </a:r>
            <a:r>
              <a:rPr lang="en-US" sz="1500" b="1" dirty="0">
                <a:solidFill>
                  <a:srgbClr val="000000"/>
                </a:solidFill>
                <a:latin typeface="Open Sans Light"/>
              </a:rPr>
              <a:t> about language, art, religions, way of thinking</a:t>
            </a:r>
            <a:r>
              <a:rPr lang="en-US" sz="1500" dirty="0">
                <a:solidFill>
                  <a:srgbClr val="000000"/>
                </a:solidFill>
                <a:latin typeface="Open Sans Light"/>
              </a:rPr>
              <a:t>, etc.</a:t>
            </a:r>
          </a:p>
        </p:txBody>
      </p:sp>
      <p:sp>
        <p:nvSpPr>
          <p:cNvPr id="24" name="TextBox 6">
            <a:extLst>
              <a:ext uri="{FF2B5EF4-FFF2-40B4-BE49-F238E27FC236}">
                <a16:creationId xmlns:a16="http://schemas.microsoft.com/office/drawing/2014/main" id="{41FAF7AE-1D4A-3B37-0A92-6547C2BFD960}"/>
              </a:ext>
            </a:extLst>
          </p:cNvPr>
          <p:cNvSpPr txBox="1"/>
          <p:nvPr/>
        </p:nvSpPr>
        <p:spPr>
          <a:xfrm>
            <a:off x="1732032" y="601781"/>
            <a:ext cx="5679937" cy="815160"/>
          </a:xfrm>
          <a:prstGeom prst="rect">
            <a:avLst/>
          </a:prstGeom>
        </p:spPr>
        <p:txBody>
          <a:bodyPr wrap="square" lIns="0" tIns="0" rIns="0" bIns="0" rtlCol="0" anchor="t">
            <a:spAutoFit/>
          </a:bodyPr>
          <a:lstStyle/>
          <a:p>
            <a:pPr algn="ctr">
              <a:lnSpc>
                <a:spcPts val="6563"/>
              </a:lnSpc>
            </a:pPr>
            <a:r>
              <a:rPr lang="en-US" sz="4688">
                <a:solidFill>
                  <a:srgbClr val="F7FBFF"/>
                </a:solidFill>
                <a:latin typeface="League Spartan"/>
              </a:rPr>
              <a:t>Aspects of society</a:t>
            </a:r>
          </a:p>
        </p:txBody>
      </p:sp>
      <p:pic>
        <p:nvPicPr>
          <p:cNvPr id="7" name="Image 6">
            <a:extLst>
              <a:ext uri="{FF2B5EF4-FFF2-40B4-BE49-F238E27FC236}">
                <a16:creationId xmlns:a16="http://schemas.microsoft.com/office/drawing/2014/main" id="{5F9DB3D5-DF88-1DE6-C363-3DEE923E9E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6301" y="2670656"/>
            <a:ext cx="2093530" cy="3194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Ellipse 7">
            <a:extLst>
              <a:ext uri="{FF2B5EF4-FFF2-40B4-BE49-F238E27FC236}">
                <a16:creationId xmlns:a16="http://schemas.microsoft.com/office/drawing/2014/main" id="{98C44D69-6BE5-EBE5-1E95-95811E1D4CD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14</a:t>
            </a:r>
          </a:p>
        </p:txBody>
      </p:sp>
      <p:pic>
        <p:nvPicPr>
          <p:cNvPr id="10" name="Image 9">
            <a:extLst>
              <a:ext uri="{FF2B5EF4-FFF2-40B4-BE49-F238E27FC236}">
                <a16:creationId xmlns:a16="http://schemas.microsoft.com/office/drawing/2014/main" id="{A4EFB72D-3EAF-3A38-AC23-74497ADF63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01" y="2932049"/>
            <a:ext cx="2079854" cy="2671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48221"/>
            <a:ext cx="9144000" cy="6906221"/>
            <a:chOff x="0" y="0"/>
            <a:chExt cx="10058400" cy="10109125"/>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0" y="3429000"/>
              <a:ext cx="3314700" cy="6629400"/>
            </a:xfrm>
            <a:prstGeom prst="rect">
              <a:avLst/>
            </a:prstGeom>
            <a:solidFill>
              <a:srgbClr val="C7D0D8"/>
            </a:solidFill>
          </p:spPr>
          <p:txBody>
            <a:bodyPr/>
            <a:lstStyle/>
            <a:p>
              <a:endParaRPr lang="fr-CA"/>
            </a:p>
          </p:txBody>
        </p:sp>
        <p:sp>
          <p:nvSpPr>
            <p:cNvPr id="5" name="AutoShape 5"/>
            <p:cNvSpPr/>
            <p:nvPr/>
          </p:nvSpPr>
          <p:spPr>
            <a:xfrm>
              <a:off x="3429000" y="3429000"/>
              <a:ext cx="6629400" cy="6680125"/>
            </a:xfrm>
            <a:prstGeom prst="rect">
              <a:avLst/>
            </a:prstGeom>
            <a:solidFill>
              <a:srgbClr val="9AA7B2"/>
            </a:solidFill>
          </p:spPr>
          <p:txBody>
            <a:bodyPr/>
            <a:lstStyle/>
            <a:p>
              <a:endParaRPr lang="fr-FR"/>
            </a:p>
          </p:txBody>
        </p:sp>
      </p:grpSp>
      <p:pic>
        <p:nvPicPr>
          <p:cNvPr id="12" name="Picture 12"/>
          <p:cNvPicPr>
            <a:picLocks noChangeAspect="1"/>
          </p:cNvPicPr>
          <p:nvPr/>
        </p:nvPicPr>
        <p:blipFill>
          <a:blip r:embed="rId3"/>
          <a:srcRect l="28700" r="310" b="41973"/>
          <a:stretch>
            <a:fillRect/>
          </a:stretch>
        </p:blipFill>
        <p:spPr>
          <a:xfrm>
            <a:off x="1" y="2346901"/>
            <a:ext cx="3125325" cy="1005557"/>
          </a:xfrm>
          <a:prstGeom prst="rect">
            <a:avLst/>
          </a:prstGeom>
        </p:spPr>
      </p:pic>
      <p:sp>
        <p:nvSpPr>
          <p:cNvPr id="14" name="TextBox 14"/>
          <p:cNvSpPr txBox="1"/>
          <p:nvPr/>
        </p:nvSpPr>
        <p:spPr>
          <a:xfrm>
            <a:off x="3286567" y="5335219"/>
            <a:ext cx="1717963"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GEOGRAPHIC</a:t>
            </a:r>
            <a:endParaRPr lang="en-US" sz="1583">
              <a:solidFill>
                <a:srgbClr val="F7FBFF"/>
              </a:solidFill>
              <a:latin typeface="Open Sans Extra Bold"/>
            </a:endParaRPr>
          </a:p>
        </p:txBody>
      </p:sp>
      <p:sp>
        <p:nvSpPr>
          <p:cNvPr id="15" name="TextBox 15"/>
          <p:cNvSpPr txBox="1"/>
          <p:nvPr/>
        </p:nvSpPr>
        <p:spPr>
          <a:xfrm>
            <a:off x="14617" y="3432773"/>
            <a:ext cx="1528490"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TECHNICAL</a:t>
            </a:r>
            <a:endParaRPr lang="en-US" sz="1583">
              <a:solidFill>
                <a:srgbClr val="F7FBFF"/>
              </a:solidFill>
              <a:latin typeface="Open Sans Extra Bold"/>
            </a:endParaRPr>
          </a:p>
        </p:txBody>
      </p:sp>
      <p:sp>
        <p:nvSpPr>
          <p:cNvPr id="17" name="TextBox 17"/>
          <p:cNvSpPr txBox="1"/>
          <p:nvPr/>
        </p:nvSpPr>
        <p:spPr>
          <a:xfrm>
            <a:off x="6398740" y="3368436"/>
            <a:ext cx="2667000" cy="1937966"/>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geographic aspect is about the territory a society occupies to live and its borders. Geographic aspects can be about the </a:t>
            </a:r>
            <a:r>
              <a:rPr lang="en-US" sz="1500" b="1" dirty="0">
                <a:solidFill>
                  <a:srgbClr val="000000"/>
                </a:solidFill>
                <a:latin typeface="Open Sans Light"/>
              </a:rPr>
              <a:t>natural characteristics of a land, the way of life, the connections to the territory</a:t>
            </a:r>
            <a:r>
              <a:rPr lang="en-US" sz="1500" dirty="0">
                <a:solidFill>
                  <a:srgbClr val="000000"/>
                </a:solidFill>
                <a:latin typeface="Open Sans Light"/>
              </a:rPr>
              <a:t>, etc. </a:t>
            </a:r>
          </a:p>
        </p:txBody>
      </p:sp>
      <p:sp>
        <p:nvSpPr>
          <p:cNvPr id="18" name="TextBox 18"/>
          <p:cNvSpPr txBox="1"/>
          <p:nvPr/>
        </p:nvSpPr>
        <p:spPr>
          <a:xfrm>
            <a:off x="101724" y="3900565"/>
            <a:ext cx="2911640" cy="1694310"/>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technical aspect is about knowledge and discoveries made by humans that changed a society's way of living. Technical or scientific aspects can be about </a:t>
            </a:r>
            <a:r>
              <a:rPr lang="en-US" sz="1500" b="1" dirty="0">
                <a:solidFill>
                  <a:srgbClr val="000000"/>
                </a:solidFill>
                <a:latin typeface="Open Sans Light"/>
              </a:rPr>
              <a:t>inventions, philosophers or scientific theories. </a:t>
            </a:r>
          </a:p>
        </p:txBody>
      </p:sp>
      <p:sp>
        <p:nvSpPr>
          <p:cNvPr id="23" name="TextBox 6">
            <a:extLst>
              <a:ext uri="{FF2B5EF4-FFF2-40B4-BE49-F238E27FC236}">
                <a16:creationId xmlns:a16="http://schemas.microsoft.com/office/drawing/2014/main" id="{11B40AF2-1C10-8305-FDCD-DC2D7546DC18}"/>
              </a:ext>
            </a:extLst>
          </p:cNvPr>
          <p:cNvSpPr txBox="1"/>
          <p:nvPr/>
        </p:nvSpPr>
        <p:spPr>
          <a:xfrm>
            <a:off x="1732032" y="601781"/>
            <a:ext cx="5679937" cy="815160"/>
          </a:xfrm>
          <a:prstGeom prst="rect">
            <a:avLst/>
          </a:prstGeom>
        </p:spPr>
        <p:txBody>
          <a:bodyPr wrap="square" lIns="0" tIns="0" rIns="0" bIns="0" rtlCol="0" anchor="t">
            <a:spAutoFit/>
          </a:bodyPr>
          <a:lstStyle/>
          <a:p>
            <a:pPr algn="ctr">
              <a:lnSpc>
                <a:spcPts val="6563"/>
              </a:lnSpc>
            </a:pPr>
            <a:r>
              <a:rPr lang="en-US" sz="4688">
                <a:solidFill>
                  <a:srgbClr val="F7FBFF"/>
                </a:solidFill>
                <a:latin typeface="League Spartan"/>
              </a:rPr>
              <a:t>Aspects of society</a:t>
            </a:r>
          </a:p>
        </p:txBody>
      </p:sp>
      <p:pic>
        <p:nvPicPr>
          <p:cNvPr id="8" name="Image 7">
            <a:extLst>
              <a:ext uri="{FF2B5EF4-FFF2-40B4-BE49-F238E27FC236}">
                <a16:creationId xmlns:a16="http://schemas.microsoft.com/office/drawing/2014/main" id="{443B21F7-F895-A6B7-5901-7E488CBEDC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6567" y="3313707"/>
            <a:ext cx="2942880" cy="19132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Ellipse 6">
            <a:extLst>
              <a:ext uri="{FF2B5EF4-FFF2-40B4-BE49-F238E27FC236}">
                <a16:creationId xmlns:a16="http://schemas.microsoft.com/office/drawing/2014/main" id="{FE7A9EE2-8BE6-A92C-04F0-0E78FD3CA51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2952415" y="1023702"/>
            <a:ext cx="6176528" cy="1026200"/>
            <a:chOff x="0" y="2"/>
            <a:chExt cx="5781156" cy="1987438"/>
          </a:xfrm>
        </p:grpSpPr>
        <p:grpSp>
          <p:nvGrpSpPr>
            <p:cNvPr id="3" name="Group 3"/>
            <p:cNvGrpSpPr/>
            <p:nvPr/>
          </p:nvGrpSpPr>
          <p:grpSpPr>
            <a:xfrm>
              <a:off x="0" y="2"/>
              <a:ext cx="5781156" cy="1987438"/>
              <a:chOff x="0" y="1"/>
              <a:chExt cx="3279246" cy="1127335"/>
            </a:xfrm>
          </p:grpSpPr>
          <p:sp>
            <p:nvSpPr>
              <p:cNvPr id="4" name="Freeform 4"/>
              <p:cNvSpPr/>
              <p:nvPr/>
            </p:nvSpPr>
            <p:spPr>
              <a:xfrm>
                <a:off x="0" y="1"/>
                <a:ext cx="3279246" cy="1127335"/>
              </a:xfrm>
              <a:custGeom>
                <a:avLst/>
                <a:gdLst/>
                <a:ahLst/>
                <a:cxnLst/>
                <a:rect l="l" t="t" r="r" b="b"/>
                <a:pathLst>
                  <a:path w="3279246" h="1705278">
                    <a:moveTo>
                      <a:pt x="0" y="0"/>
                    </a:moveTo>
                    <a:lnTo>
                      <a:pt x="3279246" y="0"/>
                    </a:lnTo>
                    <a:lnTo>
                      <a:pt x="3279246" y="1705278"/>
                    </a:lnTo>
                    <a:lnTo>
                      <a:pt x="0" y="1705278"/>
                    </a:lnTo>
                    <a:close/>
                  </a:path>
                </a:pathLst>
              </a:custGeom>
              <a:solidFill>
                <a:srgbClr val="B5E2E8"/>
              </a:solidFill>
            </p:spPr>
            <p:txBody>
              <a:bodyPr/>
              <a:lstStyle/>
              <a:p>
                <a:endParaRPr lang="fr-CA" sz="1500"/>
              </a:p>
            </p:txBody>
          </p:sp>
        </p:grpSp>
        <p:sp>
          <p:nvSpPr>
            <p:cNvPr id="5" name="TextBox 5"/>
            <p:cNvSpPr txBox="1"/>
            <p:nvPr/>
          </p:nvSpPr>
          <p:spPr>
            <a:xfrm>
              <a:off x="264760" y="183632"/>
              <a:ext cx="5426641" cy="1462109"/>
            </a:xfrm>
            <a:prstGeom prst="rect">
              <a:avLst/>
            </a:prstGeom>
          </p:spPr>
          <p:txBody>
            <a:bodyPr wrap="square" lIns="0" tIns="0" rIns="0" bIns="0" rtlCol="0" anchor="t">
              <a:spAutoFit/>
            </a:bodyPr>
            <a:lstStyle/>
            <a:p>
              <a:pPr>
                <a:lnSpc>
                  <a:spcPts val="2027"/>
                </a:lnSpc>
              </a:pPr>
              <a:r>
                <a:rPr lang="en-US" sz="1500" b="1" dirty="0">
                  <a:solidFill>
                    <a:srgbClr val="000000"/>
                  </a:solidFill>
                  <a:latin typeface="Open Sans"/>
                </a:rPr>
                <a:t>Nomads</a:t>
              </a:r>
              <a:r>
                <a:rPr lang="en-US" sz="1500" dirty="0">
                  <a:solidFill>
                    <a:srgbClr val="000000"/>
                  </a:solidFill>
                  <a:latin typeface="Open Sans"/>
                </a:rPr>
                <a:t> are people who travel as a way of life.</a:t>
              </a:r>
            </a:p>
            <a:p>
              <a:pPr>
                <a:lnSpc>
                  <a:spcPts val="2027"/>
                </a:lnSpc>
              </a:pPr>
              <a:r>
                <a:rPr lang="en-US" sz="1500" dirty="0">
                  <a:solidFill>
                    <a:srgbClr val="000000"/>
                  </a:solidFill>
                  <a:latin typeface="Open Sans"/>
                </a:rPr>
                <a:t>They travel for many reasons : to follow the migration routes of animals, to trade with other groups or for seasonal gatherings </a:t>
              </a:r>
            </a:p>
          </p:txBody>
        </p:sp>
      </p:grpSp>
      <p:pic>
        <p:nvPicPr>
          <p:cNvPr id="6" name="Picture 6"/>
          <p:cNvPicPr>
            <a:picLocks noChangeAspect="1"/>
          </p:cNvPicPr>
          <p:nvPr/>
        </p:nvPicPr>
        <p:blipFill>
          <a:blip r:embed="rId3"/>
          <a:srcRect r="91" b="58199"/>
          <a:stretch>
            <a:fillRect/>
          </a:stretch>
        </p:blipFill>
        <p:spPr>
          <a:xfrm>
            <a:off x="7903033" y="359765"/>
            <a:ext cx="1240967" cy="438434"/>
          </a:xfrm>
          <a:prstGeom prst="rect">
            <a:avLst/>
          </a:prstGeom>
        </p:spPr>
      </p:pic>
      <p:pic>
        <p:nvPicPr>
          <p:cNvPr id="12" name="Picture 12"/>
          <p:cNvPicPr>
            <a:picLocks noChangeAspect="1"/>
          </p:cNvPicPr>
          <p:nvPr/>
        </p:nvPicPr>
        <p:blipFill>
          <a:blip r:embed="rId4"/>
          <a:srcRect/>
          <a:stretch>
            <a:fillRect/>
          </a:stretch>
        </p:blipFill>
        <p:spPr>
          <a:xfrm>
            <a:off x="-229569" y="4061112"/>
            <a:ext cx="3047303" cy="2822158"/>
          </a:xfrm>
          <a:prstGeom prst="rect">
            <a:avLst/>
          </a:prstGeom>
        </p:spPr>
      </p:pic>
      <p:pic>
        <p:nvPicPr>
          <p:cNvPr id="13" name="Picture 13"/>
          <p:cNvPicPr>
            <a:picLocks noChangeAspect="1"/>
          </p:cNvPicPr>
          <p:nvPr/>
        </p:nvPicPr>
        <p:blipFill>
          <a:blip r:embed="rId5"/>
          <a:srcRect/>
          <a:stretch>
            <a:fillRect/>
          </a:stretch>
        </p:blipFill>
        <p:spPr>
          <a:xfrm>
            <a:off x="2155556" y="1971019"/>
            <a:ext cx="5747478" cy="1554968"/>
          </a:xfrm>
          <a:prstGeom prst="rect">
            <a:avLst/>
          </a:prstGeom>
        </p:spPr>
      </p:pic>
      <p:pic>
        <p:nvPicPr>
          <p:cNvPr id="14" name="Picture 14"/>
          <p:cNvPicPr>
            <a:picLocks noChangeAspect="1"/>
          </p:cNvPicPr>
          <p:nvPr/>
        </p:nvPicPr>
        <p:blipFill>
          <a:blip r:embed="rId6"/>
          <a:srcRect/>
          <a:stretch>
            <a:fillRect/>
          </a:stretch>
        </p:blipFill>
        <p:spPr>
          <a:xfrm>
            <a:off x="4722546" y="2959808"/>
            <a:ext cx="4310504" cy="1493123"/>
          </a:xfrm>
          <a:prstGeom prst="rect">
            <a:avLst/>
          </a:prstGeom>
        </p:spPr>
      </p:pic>
      <p:grpSp>
        <p:nvGrpSpPr>
          <p:cNvPr id="15" name="Group 15"/>
          <p:cNvGrpSpPr/>
          <p:nvPr/>
        </p:nvGrpSpPr>
        <p:grpSpPr>
          <a:xfrm>
            <a:off x="4765" y="1739018"/>
            <a:ext cx="2294225" cy="2561827"/>
            <a:chOff x="7205" y="1068514"/>
            <a:chExt cx="4105164" cy="2906429"/>
          </a:xfrm>
        </p:grpSpPr>
        <p:grpSp>
          <p:nvGrpSpPr>
            <p:cNvPr id="16" name="Group 16"/>
            <p:cNvGrpSpPr/>
            <p:nvPr/>
          </p:nvGrpSpPr>
          <p:grpSpPr>
            <a:xfrm>
              <a:off x="7205" y="1068514"/>
              <a:ext cx="4105164" cy="2906429"/>
              <a:chOff x="9527" y="1412881"/>
              <a:chExt cx="5428200" cy="3843130"/>
            </a:xfrm>
          </p:grpSpPr>
          <p:sp>
            <p:nvSpPr>
              <p:cNvPr id="17" name="Freeform 17"/>
              <p:cNvSpPr/>
              <p:nvPr/>
            </p:nvSpPr>
            <p:spPr>
              <a:xfrm>
                <a:off x="9527" y="1412881"/>
                <a:ext cx="5428200" cy="3843130"/>
              </a:xfrm>
              <a:custGeom>
                <a:avLst/>
                <a:gdLst/>
                <a:ahLst/>
                <a:cxnLst/>
                <a:rect l="l" t="t" r="r" b="b"/>
                <a:pathLst>
                  <a:path w="5428200" h="3843130">
                    <a:moveTo>
                      <a:pt x="0" y="0"/>
                    </a:moveTo>
                    <a:lnTo>
                      <a:pt x="0" y="3313540"/>
                    </a:lnTo>
                    <a:lnTo>
                      <a:pt x="1088390" y="3313540"/>
                    </a:lnTo>
                    <a:lnTo>
                      <a:pt x="1305560" y="3843130"/>
                    </a:lnTo>
                    <a:lnTo>
                      <a:pt x="1524000" y="3313540"/>
                    </a:lnTo>
                    <a:lnTo>
                      <a:pt x="5428200" y="3313540"/>
                    </a:lnTo>
                    <a:lnTo>
                      <a:pt x="5428200" y="0"/>
                    </a:lnTo>
                    <a:lnTo>
                      <a:pt x="0" y="0"/>
                    </a:lnTo>
                    <a:close/>
                  </a:path>
                </a:pathLst>
              </a:custGeom>
              <a:solidFill>
                <a:srgbClr val="36AEC9"/>
              </a:solidFill>
            </p:spPr>
            <p:txBody>
              <a:bodyPr/>
              <a:lstStyle/>
              <a:p>
                <a:endParaRPr lang="fr-CA"/>
              </a:p>
            </p:txBody>
          </p:sp>
        </p:grpSp>
        <p:sp>
          <p:nvSpPr>
            <p:cNvPr id="18" name="TextBox 18"/>
            <p:cNvSpPr txBox="1"/>
            <p:nvPr/>
          </p:nvSpPr>
          <p:spPr>
            <a:xfrm>
              <a:off x="25623" y="1353612"/>
              <a:ext cx="4003305" cy="1729444"/>
            </a:xfrm>
            <a:prstGeom prst="rect">
              <a:avLst/>
            </a:prstGeom>
          </p:spPr>
          <p:txBody>
            <a:bodyPr lIns="0" tIns="0" rIns="0" bIns="0" rtlCol="0" anchor="t">
              <a:spAutoFit/>
            </a:bodyPr>
            <a:lstStyle/>
            <a:p>
              <a:pPr algn="ctr">
                <a:lnSpc>
                  <a:spcPts val="2048"/>
                </a:lnSpc>
              </a:pPr>
              <a:r>
                <a:rPr lang="en-US" sz="1500" dirty="0">
                  <a:solidFill>
                    <a:srgbClr val="000000"/>
                  </a:solidFill>
                  <a:latin typeface="Open Sans Light"/>
                </a:rPr>
                <a:t>We were </a:t>
              </a:r>
              <a:r>
                <a:rPr lang="en-US" sz="1500" dirty="0">
                  <a:solidFill>
                    <a:srgbClr val="000000"/>
                  </a:solidFill>
                  <a:latin typeface="Open Sans Light Bold"/>
                </a:rPr>
                <a:t>nomads</a:t>
              </a:r>
              <a:r>
                <a:rPr lang="en-US" sz="1500" dirty="0">
                  <a:solidFill>
                    <a:srgbClr val="000000"/>
                  </a:solidFill>
                  <a:latin typeface="Open Sans Light"/>
                </a:rPr>
                <a:t> for several thousands of years. </a:t>
              </a:r>
              <a:r>
                <a:rPr lang="en-US" sz="1500">
                  <a:solidFill>
                    <a:srgbClr val="000000"/>
                  </a:solidFill>
                  <a:latin typeface="Open Sans Light"/>
                </a:rPr>
                <a:t>We </a:t>
              </a:r>
              <a:r>
                <a:rPr lang="en-US" sz="1500" dirty="0">
                  <a:solidFill>
                    <a:srgbClr val="000000"/>
                  </a:solidFill>
                  <a:latin typeface="Open Sans Light"/>
                </a:rPr>
                <a:t>moved seasonally, following the migration routes of animals until the 1930’s</a:t>
              </a:r>
            </a:p>
          </p:txBody>
        </p:sp>
      </p:grpSp>
      <p:pic>
        <p:nvPicPr>
          <p:cNvPr id="19" name="Picture 19"/>
          <p:cNvPicPr>
            <a:picLocks noChangeAspect="1"/>
          </p:cNvPicPr>
          <p:nvPr/>
        </p:nvPicPr>
        <p:blipFill>
          <a:blip r:embed="rId7"/>
          <a:srcRect/>
          <a:stretch>
            <a:fillRect/>
          </a:stretch>
        </p:blipFill>
        <p:spPr>
          <a:xfrm>
            <a:off x="2908519" y="4633768"/>
            <a:ext cx="5422733" cy="2134480"/>
          </a:xfrm>
          <a:prstGeom prst="rect">
            <a:avLst/>
          </a:prstGeom>
        </p:spPr>
      </p:pic>
      <p:sp>
        <p:nvSpPr>
          <p:cNvPr id="20" name="TextBox 20"/>
          <p:cNvSpPr txBox="1"/>
          <p:nvPr/>
        </p:nvSpPr>
        <p:spPr>
          <a:xfrm>
            <a:off x="753343" y="246274"/>
            <a:ext cx="7149691" cy="519373"/>
          </a:xfrm>
          <a:prstGeom prst="rect">
            <a:avLst/>
          </a:prstGeom>
        </p:spPr>
        <p:txBody>
          <a:bodyPr wrap="square" lIns="0" tIns="0" rIns="0" bIns="0" rtlCol="0" anchor="t">
            <a:spAutoFit/>
          </a:bodyPr>
          <a:lstStyle/>
          <a:p>
            <a:pPr algn="ctr">
              <a:lnSpc>
                <a:spcPts val="4200"/>
              </a:lnSpc>
            </a:pPr>
            <a:r>
              <a:rPr lang="en-US" sz="3000">
                <a:solidFill>
                  <a:srgbClr val="1E6090"/>
                </a:solidFill>
                <a:latin typeface="League Spartan"/>
              </a:rPr>
              <a:t>Inuit traditional way of life</a:t>
            </a:r>
          </a:p>
        </p:txBody>
      </p:sp>
      <p:grpSp>
        <p:nvGrpSpPr>
          <p:cNvPr id="25" name="Group 2">
            <a:extLst>
              <a:ext uri="{FF2B5EF4-FFF2-40B4-BE49-F238E27FC236}">
                <a16:creationId xmlns:a16="http://schemas.microsoft.com/office/drawing/2014/main" id="{ADB7E7FB-7F1D-8E6D-3284-B2D7A417F862}"/>
              </a:ext>
            </a:extLst>
          </p:cNvPr>
          <p:cNvGrpSpPr/>
          <p:nvPr/>
        </p:nvGrpSpPr>
        <p:grpSpPr>
          <a:xfrm>
            <a:off x="2019652" y="4514671"/>
            <a:ext cx="4343077" cy="600649"/>
            <a:chOff x="368179" y="0"/>
            <a:chExt cx="5955487" cy="632517"/>
          </a:xfrm>
        </p:grpSpPr>
        <p:grpSp>
          <p:nvGrpSpPr>
            <p:cNvPr id="26" name="Group 3">
              <a:extLst>
                <a:ext uri="{FF2B5EF4-FFF2-40B4-BE49-F238E27FC236}">
                  <a16:creationId xmlns:a16="http://schemas.microsoft.com/office/drawing/2014/main" id="{802017E3-FD9C-5D04-F236-4DAD418E90AA}"/>
                </a:ext>
              </a:extLst>
            </p:cNvPr>
            <p:cNvGrpSpPr/>
            <p:nvPr/>
          </p:nvGrpSpPr>
          <p:grpSpPr>
            <a:xfrm>
              <a:off x="368179" y="0"/>
              <a:ext cx="5870969" cy="632517"/>
              <a:chOff x="208842" y="0"/>
              <a:chExt cx="3330191" cy="358782"/>
            </a:xfrm>
          </p:grpSpPr>
          <p:sp>
            <p:nvSpPr>
              <p:cNvPr id="28" name="Freeform 4">
                <a:extLst>
                  <a:ext uri="{FF2B5EF4-FFF2-40B4-BE49-F238E27FC236}">
                    <a16:creationId xmlns:a16="http://schemas.microsoft.com/office/drawing/2014/main" id="{5BC593FA-58A4-45F9-7EDC-F96DC9FD1D27}"/>
                  </a:ext>
                </a:extLst>
              </p:cNvPr>
              <p:cNvSpPr/>
              <p:nvPr/>
            </p:nvSpPr>
            <p:spPr>
              <a:xfrm>
                <a:off x="208842" y="0"/>
                <a:ext cx="3330191" cy="358782"/>
              </a:xfrm>
              <a:custGeom>
                <a:avLst/>
                <a:gdLst/>
                <a:ahLst/>
                <a:cxnLst/>
                <a:rect l="l" t="t" r="r" b="b"/>
                <a:pathLst>
                  <a:path w="3279246" h="1705278">
                    <a:moveTo>
                      <a:pt x="0" y="0"/>
                    </a:moveTo>
                    <a:lnTo>
                      <a:pt x="3279246" y="0"/>
                    </a:lnTo>
                    <a:lnTo>
                      <a:pt x="3279246" y="1705278"/>
                    </a:lnTo>
                    <a:lnTo>
                      <a:pt x="0" y="1705278"/>
                    </a:lnTo>
                    <a:close/>
                  </a:path>
                </a:pathLst>
              </a:custGeom>
              <a:solidFill>
                <a:srgbClr val="B5E2E8"/>
              </a:solidFill>
            </p:spPr>
            <p:txBody>
              <a:bodyPr/>
              <a:lstStyle/>
              <a:p>
                <a:endParaRPr lang="fr-CA" sz="1500"/>
              </a:p>
            </p:txBody>
          </p:sp>
        </p:grpSp>
        <p:sp>
          <p:nvSpPr>
            <p:cNvPr id="27" name="TextBox 5">
              <a:extLst>
                <a:ext uri="{FF2B5EF4-FFF2-40B4-BE49-F238E27FC236}">
                  <a16:creationId xmlns:a16="http://schemas.microsoft.com/office/drawing/2014/main" id="{7AEC2D4C-6488-ED32-FDEA-56DB0ABD2366}"/>
                </a:ext>
              </a:extLst>
            </p:cNvPr>
            <p:cNvSpPr txBox="1"/>
            <p:nvPr/>
          </p:nvSpPr>
          <p:spPr>
            <a:xfrm>
              <a:off x="632759" y="205454"/>
              <a:ext cx="5690907" cy="254828"/>
            </a:xfrm>
            <a:prstGeom prst="rect">
              <a:avLst/>
            </a:prstGeom>
          </p:spPr>
          <p:txBody>
            <a:bodyPr wrap="square" lIns="0" tIns="0" rIns="0" bIns="0" rtlCol="0" anchor="t">
              <a:spAutoFit/>
            </a:bodyPr>
            <a:lstStyle/>
            <a:p>
              <a:pPr>
                <a:lnSpc>
                  <a:spcPts val="2027"/>
                </a:lnSpc>
              </a:pPr>
              <a:r>
                <a:rPr lang="en-US" sz="1500" dirty="0">
                  <a:solidFill>
                    <a:srgbClr val="000000"/>
                  </a:solidFill>
                  <a:latin typeface="Open Sans"/>
                </a:rPr>
                <a:t>After 1930’s, the way of life started to change</a:t>
              </a:r>
            </a:p>
          </p:txBody>
        </p:sp>
      </p:grpSp>
      <p:sp>
        <p:nvSpPr>
          <p:cNvPr id="9" name="Ellipse 8">
            <a:extLst>
              <a:ext uri="{FF2B5EF4-FFF2-40B4-BE49-F238E27FC236}">
                <a16:creationId xmlns:a16="http://schemas.microsoft.com/office/drawing/2014/main" id="{FABA6899-1C8B-DDB9-2668-354D2A7778C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1066D0-8564-9590-867B-8BA35A57512E}"/>
              </a:ext>
            </a:extLst>
          </p:cNvPr>
          <p:cNvSpPr/>
          <p:nvPr/>
        </p:nvSpPr>
        <p:spPr>
          <a:xfrm>
            <a:off x="0" y="4048197"/>
            <a:ext cx="9144000" cy="1064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2"/>
          <p:cNvGrpSpPr/>
          <p:nvPr/>
        </p:nvGrpSpPr>
        <p:grpSpPr>
          <a:xfrm>
            <a:off x="764152" y="924152"/>
            <a:ext cx="7615700" cy="2998092"/>
            <a:chOff x="0" y="0"/>
            <a:chExt cx="3335997" cy="1485975"/>
          </a:xfrm>
        </p:grpSpPr>
        <p:sp>
          <p:nvSpPr>
            <p:cNvPr id="3" name="Freeform 3"/>
            <p:cNvSpPr/>
            <p:nvPr/>
          </p:nvSpPr>
          <p:spPr>
            <a:xfrm>
              <a:off x="0" y="0"/>
              <a:ext cx="3335997" cy="1485975"/>
            </a:xfrm>
            <a:custGeom>
              <a:avLst/>
              <a:gdLst/>
              <a:ahLst/>
              <a:cxnLst/>
              <a:rect l="l" t="t" r="r" b="b"/>
              <a:pathLst>
                <a:path w="3335997" h="1485975">
                  <a:moveTo>
                    <a:pt x="0" y="0"/>
                  </a:moveTo>
                  <a:lnTo>
                    <a:pt x="3335997" y="0"/>
                  </a:lnTo>
                  <a:lnTo>
                    <a:pt x="3335997" y="1485975"/>
                  </a:lnTo>
                  <a:lnTo>
                    <a:pt x="0" y="1485975"/>
                  </a:lnTo>
                  <a:close/>
                </a:path>
              </a:pathLst>
            </a:custGeom>
            <a:solidFill>
              <a:srgbClr val="1E6090"/>
            </a:solidFill>
          </p:spPr>
          <p:txBody>
            <a:bodyPr/>
            <a:lstStyle/>
            <a:p>
              <a:endParaRPr lang="fr-CA"/>
            </a:p>
          </p:txBody>
        </p:sp>
      </p:grpSp>
      <p:sp>
        <p:nvSpPr>
          <p:cNvPr id="4" name="TextBox 4"/>
          <p:cNvSpPr txBox="1"/>
          <p:nvPr/>
        </p:nvSpPr>
        <p:spPr>
          <a:xfrm>
            <a:off x="997155" y="1016645"/>
            <a:ext cx="7149691" cy="2550763"/>
          </a:xfrm>
          <a:prstGeom prst="rect">
            <a:avLst/>
          </a:prstGeom>
        </p:spPr>
        <p:txBody>
          <a:bodyPr wrap="square" lIns="0" tIns="0" rIns="0" bIns="0" rtlCol="0" anchor="t">
            <a:spAutoFit/>
          </a:bodyPr>
          <a:lstStyle/>
          <a:p>
            <a:pPr algn="just">
              <a:lnSpc>
                <a:spcPct val="150000"/>
              </a:lnSpc>
            </a:pPr>
            <a:r>
              <a:rPr lang="en-US" sz="1875" dirty="0">
                <a:solidFill>
                  <a:srgbClr val="FFFFFF"/>
                </a:solidFill>
                <a:latin typeface="Open Sans"/>
              </a:rPr>
              <a:t>« Inuit lived in small, family-based groupings that traveled seasonally in pursuit of food. These groups relied upon caribou, fish, sea mammals and occasional treats such as bird eggs or berries to survive. Inuit developed a unique and remarkable skills associated with living off the land. Technologies include the igloo, kayak, ulu, qulliq, fur clothing and toggle-head harpoons. »</a:t>
            </a:r>
          </a:p>
        </p:txBody>
      </p:sp>
      <p:sp>
        <p:nvSpPr>
          <p:cNvPr id="7" name="TextBox 7"/>
          <p:cNvSpPr txBox="1"/>
          <p:nvPr/>
        </p:nvSpPr>
        <p:spPr>
          <a:xfrm>
            <a:off x="133195" y="4146099"/>
            <a:ext cx="8969636" cy="857542"/>
          </a:xfrm>
          <a:prstGeom prst="rect">
            <a:avLst/>
          </a:prstGeom>
        </p:spPr>
        <p:txBody>
          <a:bodyPr wrap="square" lIns="0" tIns="0" rIns="0" bIns="0" rtlCol="0" anchor="t">
            <a:spAutoFit/>
          </a:bodyPr>
          <a:lstStyle/>
          <a:p>
            <a:pPr marL="321469" indent="-321469">
              <a:lnSpc>
                <a:spcPct val="200000"/>
              </a:lnSpc>
              <a:buAutoNum type="arabicPeriod"/>
            </a:pPr>
            <a:r>
              <a:rPr lang="en-US" sz="1500" dirty="0">
                <a:solidFill>
                  <a:srgbClr val="000000"/>
                </a:solidFill>
                <a:latin typeface="Open Sans Light"/>
              </a:rPr>
              <a:t>What are some technologies that you still practice today? </a:t>
            </a:r>
            <a:r>
              <a:rPr lang="en-US" sz="1500" dirty="0">
                <a:latin typeface="Open Sans Light"/>
              </a:rPr>
              <a:t>_______________________________________________________________________________________________</a:t>
            </a:r>
          </a:p>
        </p:txBody>
      </p:sp>
      <p:sp>
        <p:nvSpPr>
          <p:cNvPr id="14" name="TextBox 20">
            <a:extLst>
              <a:ext uri="{FF2B5EF4-FFF2-40B4-BE49-F238E27FC236}">
                <a16:creationId xmlns:a16="http://schemas.microsoft.com/office/drawing/2014/main" id="{5DD99B99-474F-D311-0D05-B011632A68D9}"/>
              </a:ext>
            </a:extLst>
          </p:cNvPr>
          <p:cNvSpPr txBox="1"/>
          <p:nvPr/>
        </p:nvSpPr>
        <p:spPr>
          <a:xfrm>
            <a:off x="753343" y="246274"/>
            <a:ext cx="7149691" cy="519373"/>
          </a:xfrm>
          <a:prstGeom prst="rect">
            <a:avLst/>
          </a:prstGeom>
        </p:spPr>
        <p:txBody>
          <a:bodyPr wrap="square" lIns="0" tIns="0" rIns="0" bIns="0" rtlCol="0" anchor="t">
            <a:spAutoFit/>
          </a:bodyPr>
          <a:lstStyle/>
          <a:p>
            <a:pPr algn="ctr">
              <a:lnSpc>
                <a:spcPts val="4200"/>
              </a:lnSpc>
            </a:pPr>
            <a:r>
              <a:rPr lang="en-US" sz="3000">
                <a:solidFill>
                  <a:srgbClr val="1E6090"/>
                </a:solidFill>
                <a:latin typeface="League Spartan"/>
              </a:rPr>
              <a:t>Inuit traditional way of life</a:t>
            </a:r>
          </a:p>
        </p:txBody>
      </p:sp>
      <p:pic>
        <p:nvPicPr>
          <p:cNvPr id="17" name="Picture 6">
            <a:extLst>
              <a:ext uri="{FF2B5EF4-FFF2-40B4-BE49-F238E27FC236}">
                <a16:creationId xmlns:a16="http://schemas.microsoft.com/office/drawing/2014/main" id="{D2BAD918-686D-B9ED-EE2E-4903F818DF20}"/>
              </a:ext>
            </a:extLst>
          </p:cNvPr>
          <p:cNvPicPr>
            <a:picLocks noChangeAspect="1"/>
          </p:cNvPicPr>
          <p:nvPr/>
        </p:nvPicPr>
        <p:blipFill>
          <a:blip r:embed="rId3"/>
          <a:srcRect r="91" b="58199"/>
          <a:stretch>
            <a:fillRect/>
          </a:stretch>
        </p:blipFill>
        <p:spPr>
          <a:xfrm>
            <a:off x="7903033" y="359765"/>
            <a:ext cx="1240967" cy="438434"/>
          </a:xfrm>
          <a:prstGeom prst="rect">
            <a:avLst/>
          </a:prstGeom>
        </p:spPr>
      </p:pic>
      <p:sp>
        <p:nvSpPr>
          <p:cNvPr id="19" name="ZoneTexte 18">
            <a:extLst>
              <a:ext uri="{FF2B5EF4-FFF2-40B4-BE49-F238E27FC236}">
                <a16:creationId xmlns:a16="http://schemas.microsoft.com/office/drawing/2014/main" id="{EDBCB6CF-2E4F-3B44-D6EA-92453F51321A}"/>
              </a:ext>
            </a:extLst>
          </p:cNvPr>
          <p:cNvSpPr txBox="1"/>
          <p:nvPr/>
        </p:nvSpPr>
        <p:spPr>
          <a:xfrm>
            <a:off x="5756935" y="3633703"/>
            <a:ext cx="3574846" cy="294376"/>
          </a:xfrm>
          <a:prstGeom prst="rect">
            <a:avLst/>
          </a:prstGeom>
          <a:noFill/>
        </p:spPr>
        <p:txBody>
          <a:bodyPr wrap="square" rtlCol="0">
            <a:spAutoFit/>
          </a:bodyPr>
          <a:lstStyle/>
          <a:p>
            <a:r>
              <a:rPr lang="en-US" sz="1313" i="1">
                <a:solidFill>
                  <a:srgbClr val="FFFFFF"/>
                </a:solidFill>
                <a:latin typeface="Open Sans"/>
              </a:rPr>
              <a:t>The Inuit Way – </a:t>
            </a:r>
            <a:r>
              <a:rPr lang="en-US" sz="1313" i="1" err="1">
                <a:solidFill>
                  <a:srgbClr val="FFFFFF"/>
                </a:solidFill>
                <a:latin typeface="Open Sans"/>
              </a:rPr>
              <a:t>Pauktuutit</a:t>
            </a:r>
            <a:r>
              <a:rPr lang="en-US" sz="1313" i="1">
                <a:solidFill>
                  <a:srgbClr val="FFFFFF"/>
                </a:solidFill>
                <a:latin typeface="Open Sans"/>
              </a:rPr>
              <a:t>, 2006</a:t>
            </a:r>
            <a:endParaRPr lang="fr-CA" sz="1313" i="1"/>
          </a:p>
        </p:txBody>
      </p:sp>
      <p:sp>
        <p:nvSpPr>
          <p:cNvPr id="5" name="Ellipse 4">
            <a:extLst>
              <a:ext uri="{FF2B5EF4-FFF2-40B4-BE49-F238E27FC236}">
                <a16:creationId xmlns:a16="http://schemas.microsoft.com/office/drawing/2014/main" id="{D7DC3726-9564-48CB-213C-16F9D61D79E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17</a:t>
            </a:r>
          </a:p>
        </p:txBody>
      </p:sp>
      <p:pic>
        <p:nvPicPr>
          <p:cNvPr id="8" name="Picture 14">
            <a:extLst>
              <a:ext uri="{FF2B5EF4-FFF2-40B4-BE49-F238E27FC236}">
                <a16:creationId xmlns:a16="http://schemas.microsoft.com/office/drawing/2014/main" id="{09E521F7-6F4D-6532-A087-B71BBD152CC1}"/>
              </a:ext>
            </a:extLst>
          </p:cNvPr>
          <p:cNvPicPr>
            <a:picLocks noChangeAspect="1"/>
          </p:cNvPicPr>
          <p:nvPr/>
        </p:nvPicPr>
        <p:blipFill>
          <a:blip r:embed="rId4"/>
          <a:srcRect/>
          <a:stretch>
            <a:fillRect/>
          </a:stretch>
        </p:blipFill>
        <p:spPr>
          <a:xfrm>
            <a:off x="5039676" y="5506392"/>
            <a:ext cx="2863357" cy="991843"/>
          </a:xfrm>
          <a:prstGeom prst="rect">
            <a:avLst/>
          </a:prstGeom>
        </p:spPr>
      </p:pic>
      <p:pic>
        <p:nvPicPr>
          <p:cNvPr id="9" name="Picture 19">
            <a:extLst>
              <a:ext uri="{FF2B5EF4-FFF2-40B4-BE49-F238E27FC236}">
                <a16:creationId xmlns:a16="http://schemas.microsoft.com/office/drawing/2014/main" id="{FE9E0598-2C3C-6875-0338-BBAAE2D52093}"/>
              </a:ext>
            </a:extLst>
          </p:cNvPr>
          <p:cNvPicPr>
            <a:picLocks noChangeAspect="1"/>
          </p:cNvPicPr>
          <p:nvPr/>
        </p:nvPicPr>
        <p:blipFill>
          <a:blip r:embed="rId5"/>
          <a:srcRect/>
          <a:stretch>
            <a:fillRect/>
          </a:stretch>
        </p:blipFill>
        <p:spPr>
          <a:xfrm>
            <a:off x="609600" y="5224908"/>
            <a:ext cx="3602182" cy="14178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936348-74F9-E7FA-8F0D-2BB2CF06F1CE}"/>
              </a:ext>
            </a:extLst>
          </p:cNvPr>
          <p:cNvSpPr/>
          <p:nvPr/>
        </p:nvSpPr>
        <p:spPr>
          <a:xfrm>
            <a:off x="4142519" y="125479"/>
            <a:ext cx="4918342" cy="34208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 6"/>
          <p:cNvGrpSpPr/>
          <p:nvPr/>
        </p:nvGrpSpPr>
        <p:grpSpPr>
          <a:xfrm>
            <a:off x="5536313" y="4234994"/>
            <a:ext cx="3458625" cy="2156699"/>
            <a:chOff x="0" y="0"/>
            <a:chExt cx="5919224" cy="4965700"/>
          </a:xfrm>
        </p:grpSpPr>
        <p:sp>
          <p:nvSpPr>
            <p:cNvPr id="7" name="Freeform 7"/>
            <p:cNvSpPr/>
            <p:nvPr/>
          </p:nvSpPr>
          <p:spPr>
            <a:xfrm>
              <a:off x="0" y="0"/>
              <a:ext cx="5919224" cy="4965700"/>
            </a:xfrm>
            <a:custGeom>
              <a:avLst/>
              <a:gdLst/>
              <a:ahLst/>
              <a:cxnLst/>
              <a:rect l="l" t="t" r="r" b="b"/>
              <a:pathLst>
                <a:path w="5919224" h="4965700">
                  <a:moveTo>
                    <a:pt x="5919224" y="0"/>
                  </a:moveTo>
                  <a:lnTo>
                    <a:pt x="5919224" y="4965700"/>
                  </a:lnTo>
                  <a:lnTo>
                    <a:pt x="896620" y="4965700"/>
                  </a:lnTo>
                  <a:lnTo>
                    <a:pt x="896620" y="3385820"/>
                  </a:lnTo>
                  <a:lnTo>
                    <a:pt x="0" y="2487930"/>
                  </a:lnTo>
                  <a:lnTo>
                    <a:pt x="896620" y="1591310"/>
                  </a:lnTo>
                  <a:lnTo>
                    <a:pt x="896620" y="0"/>
                  </a:lnTo>
                  <a:lnTo>
                    <a:pt x="5919224" y="0"/>
                  </a:lnTo>
                  <a:close/>
                </a:path>
              </a:pathLst>
            </a:custGeom>
            <a:solidFill>
              <a:srgbClr val="36AEC9"/>
            </a:solidFill>
          </p:spPr>
          <p:txBody>
            <a:bodyPr/>
            <a:lstStyle/>
            <a:p>
              <a:endParaRPr lang="fr-FR"/>
            </a:p>
          </p:txBody>
        </p:sp>
      </p:grpSp>
      <p:sp>
        <p:nvSpPr>
          <p:cNvPr id="12" name="TextBox 12"/>
          <p:cNvSpPr txBox="1"/>
          <p:nvPr/>
        </p:nvSpPr>
        <p:spPr>
          <a:xfrm>
            <a:off x="6154077" y="4501326"/>
            <a:ext cx="2840861" cy="1671868"/>
          </a:xfrm>
          <a:prstGeom prst="rect">
            <a:avLst/>
          </a:prstGeom>
        </p:spPr>
        <p:txBody>
          <a:bodyPr wrap="square" lIns="0" tIns="0" rIns="0" bIns="0" rtlCol="0" anchor="t">
            <a:spAutoFit/>
          </a:bodyPr>
          <a:lstStyle/>
          <a:p>
            <a:pPr algn="ctr">
              <a:lnSpc>
                <a:spcPts val="2248"/>
              </a:lnSpc>
            </a:pPr>
            <a:r>
              <a:rPr lang="en-US" sz="1500" dirty="0">
                <a:solidFill>
                  <a:srgbClr val="000000"/>
                </a:solidFill>
                <a:latin typeface="Open Sans Light"/>
              </a:rPr>
              <a:t>There were few contacts between European settlers and Inuit,  as they live mainly in southern Quebec close to the fertile lands of the St Lawrence River. </a:t>
            </a:r>
          </a:p>
        </p:txBody>
      </p:sp>
      <p:sp>
        <p:nvSpPr>
          <p:cNvPr id="13" name="TextBox 13"/>
          <p:cNvSpPr txBox="1"/>
          <p:nvPr/>
        </p:nvSpPr>
        <p:spPr>
          <a:xfrm>
            <a:off x="4269344" y="355903"/>
            <a:ext cx="4664693" cy="2934329"/>
          </a:xfrm>
          <a:prstGeom prst="rect">
            <a:avLst/>
          </a:prstGeom>
        </p:spPr>
        <p:txBody>
          <a:bodyPr wrap="square" lIns="0" tIns="0" rIns="0" bIns="0" rtlCol="0" anchor="t">
            <a:spAutoFit/>
          </a:bodyPr>
          <a:lstStyle/>
          <a:p>
            <a:pPr marL="321469" indent="-321469">
              <a:lnSpc>
                <a:spcPts val="2099"/>
              </a:lnSpc>
              <a:buFont typeface="+mj-lt"/>
              <a:buAutoNum type="arabicPeriod"/>
            </a:pPr>
            <a:r>
              <a:rPr lang="en-US" sz="1499" dirty="0">
                <a:solidFill>
                  <a:srgbClr val="000000"/>
                </a:solidFill>
                <a:latin typeface="Open Sans Light"/>
              </a:rPr>
              <a:t>What is the location of the </a:t>
            </a:r>
            <a:r>
              <a:rPr lang="en-US" sz="1499" dirty="0" err="1">
                <a:solidFill>
                  <a:srgbClr val="000000"/>
                </a:solidFill>
                <a:latin typeface="Open Sans Light"/>
              </a:rPr>
              <a:t>inuit</a:t>
            </a:r>
            <a:r>
              <a:rPr lang="en-US" sz="1499" dirty="0">
                <a:solidFill>
                  <a:srgbClr val="000000"/>
                </a:solidFill>
                <a:latin typeface="Open Sans Light"/>
              </a:rPr>
              <a:t> territory?</a:t>
            </a:r>
          </a:p>
          <a:p>
            <a:pPr marL="323845" lvl="1" indent="-161923" algn="ctr">
              <a:lnSpc>
                <a:spcPts val="2099"/>
              </a:lnSpc>
              <a:buFont typeface="Arial"/>
              <a:buChar char="•"/>
            </a:pPr>
            <a:r>
              <a:rPr lang="en-US" sz="1499" dirty="0">
                <a:solidFill>
                  <a:srgbClr val="000000"/>
                </a:solidFill>
                <a:latin typeface="Open Sans Light"/>
              </a:rPr>
              <a:t>North </a:t>
            </a:r>
            <a:r>
              <a:rPr lang="en-US" sz="1499" b="1" u="sng" dirty="0">
                <a:solidFill>
                  <a:srgbClr val="000000"/>
                </a:solidFill>
                <a:latin typeface="Open Sans Light"/>
              </a:rPr>
              <a:t>____</a:t>
            </a:r>
            <a:endParaRPr lang="en-US" sz="1499" b="1" i="1" u="sng" dirty="0">
              <a:solidFill>
                <a:srgbClr val="C00000"/>
              </a:solidFill>
              <a:latin typeface="Open Sans Light"/>
            </a:endParaRPr>
          </a:p>
          <a:p>
            <a:pPr marL="323845" lvl="1" indent="-161923" algn="ctr">
              <a:lnSpc>
                <a:spcPts val="2099"/>
              </a:lnSpc>
              <a:buFont typeface="Arial"/>
              <a:buChar char="•"/>
            </a:pPr>
            <a:r>
              <a:rPr lang="en-US" sz="1499" dirty="0">
                <a:solidFill>
                  <a:srgbClr val="000000"/>
                </a:solidFill>
                <a:latin typeface="Open Sans Light"/>
              </a:rPr>
              <a:t>South </a:t>
            </a:r>
            <a:r>
              <a:rPr lang="en-US" sz="1499" b="1" u="sng" dirty="0">
                <a:solidFill>
                  <a:srgbClr val="000000"/>
                </a:solidFill>
                <a:latin typeface="Open Sans Light"/>
              </a:rPr>
              <a:t>____</a:t>
            </a:r>
          </a:p>
          <a:p>
            <a:pPr marL="323845" lvl="1" indent="-161923" algn="ctr">
              <a:lnSpc>
                <a:spcPts val="2099"/>
              </a:lnSpc>
              <a:buFont typeface="Arial"/>
              <a:buChar char="•"/>
            </a:pPr>
            <a:r>
              <a:rPr lang="en-US" sz="1499" dirty="0">
                <a:solidFill>
                  <a:srgbClr val="000000"/>
                </a:solidFill>
                <a:latin typeface="Open Sans Light"/>
              </a:rPr>
              <a:t>East </a:t>
            </a:r>
            <a:r>
              <a:rPr lang="en-US" sz="1499" b="1" u="sng" dirty="0">
                <a:solidFill>
                  <a:srgbClr val="000000"/>
                </a:solidFill>
                <a:latin typeface="Open Sans Light"/>
              </a:rPr>
              <a:t>____</a:t>
            </a:r>
            <a:endParaRPr lang="en-US" sz="1499" dirty="0">
              <a:solidFill>
                <a:srgbClr val="000000"/>
              </a:solidFill>
              <a:latin typeface="Open Sans Light"/>
            </a:endParaRPr>
          </a:p>
          <a:p>
            <a:pPr marL="323845" lvl="1" indent="-161923" algn="ctr">
              <a:lnSpc>
                <a:spcPts val="2099"/>
              </a:lnSpc>
              <a:buFont typeface="Arial"/>
              <a:buChar char="•"/>
            </a:pPr>
            <a:r>
              <a:rPr lang="en-US" sz="1499" dirty="0">
                <a:solidFill>
                  <a:srgbClr val="000000"/>
                </a:solidFill>
                <a:latin typeface="Open Sans Light"/>
              </a:rPr>
              <a:t>West </a:t>
            </a:r>
            <a:r>
              <a:rPr lang="en-US" sz="1499" b="1" u="sng" dirty="0">
                <a:solidFill>
                  <a:srgbClr val="000000"/>
                </a:solidFill>
                <a:latin typeface="Open Sans Light"/>
              </a:rPr>
              <a:t>____</a:t>
            </a:r>
            <a:endParaRPr lang="en-US" sz="1499" dirty="0">
              <a:solidFill>
                <a:srgbClr val="000000"/>
              </a:solidFill>
              <a:latin typeface="Open Sans Light"/>
            </a:endParaRPr>
          </a:p>
          <a:p>
            <a:pPr algn="ctr">
              <a:lnSpc>
                <a:spcPts val="2099"/>
              </a:lnSpc>
            </a:pPr>
            <a:endParaRPr lang="en-US" sz="1499" dirty="0">
              <a:solidFill>
                <a:srgbClr val="000000"/>
              </a:solidFill>
              <a:latin typeface="Open Sans Light"/>
            </a:endParaRPr>
          </a:p>
          <a:p>
            <a:pPr marL="321465" indent="-321465">
              <a:buFont typeface="+mj-lt"/>
              <a:buAutoNum type="arabicPeriod" startAt="2"/>
            </a:pPr>
            <a:r>
              <a:rPr lang="en-US" sz="1499" dirty="0">
                <a:solidFill>
                  <a:srgbClr val="000000"/>
                </a:solidFill>
                <a:latin typeface="Open Sans Light"/>
              </a:rPr>
              <a:t>Why do you think there were few contacts between Inuit and qallunaat? </a:t>
            </a:r>
          </a:p>
          <a:p>
            <a:endParaRPr lang="en-US" sz="1499" dirty="0">
              <a:solidFill>
                <a:srgbClr val="000000"/>
              </a:solidFill>
              <a:latin typeface="Open Sans Light"/>
            </a:endParaRPr>
          </a:p>
          <a:p>
            <a:r>
              <a:rPr lang="en-US" sz="1499" dirty="0">
                <a:solidFill>
                  <a:srgbClr val="000000"/>
                </a:solidFill>
                <a:latin typeface="Open Sans Light"/>
              </a:rPr>
              <a:t>      ______________________________________________________</a:t>
            </a:r>
          </a:p>
          <a:p>
            <a:pPr>
              <a:lnSpc>
                <a:spcPct val="200000"/>
              </a:lnSpc>
            </a:pPr>
            <a:r>
              <a:rPr lang="en-US" sz="1499" dirty="0">
                <a:solidFill>
                  <a:srgbClr val="000000"/>
                </a:solidFill>
                <a:latin typeface="Open Sans Light"/>
              </a:rPr>
              <a:t>      ______________________________________________________</a:t>
            </a:r>
          </a:p>
        </p:txBody>
      </p:sp>
      <p:pic>
        <p:nvPicPr>
          <p:cNvPr id="14" name="Picture 14"/>
          <p:cNvPicPr>
            <a:picLocks noChangeAspect="1"/>
          </p:cNvPicPr>
          <p:nvPr/>
        </p:nvPicPr>
        <p:blipFill>
          <a:blip r:embed="rId3"/>
          <a:srcRect b="65584"/>
          <a:stretch>
            <a:fillRect/>
          </a:stretch>
        </p:blipFill>
        <p:spPr>
          <a:xfrm>
            <a:off x="7752840" y="3546287"/>
            <a:ext cx="1242098" cy="360983"/>
          </a:xfrm>
          <a:prstGeom prst="rect">
            <a:avLst/>
          </a:prstGeom>
        </p:spPr>
      </p:pic>
      <p:pic>
        <p:nvPicPr>
          <p:cNvPr id="15" name="Picture 15"/>
          <p:cNvPicPr>
            <a:picLocks noChangeAspect="1"/>
          </p:cNvPicPr>
          <p:nvPr/>
        </p:nvPicPr>
        <p:blipFill>
          <a:blip r:embed="rId3"/>
          <a:srcRect t="70969" r="91"/>
          <a:stretch>
            <a:fillRect/>
          </a:stretch>
        </p:blipFill>
        <p:spPr>
          <a:xfrm>
            <a:off x="7753968" y="3874011"/>
            <a:ext cx="1240967" cy="304497"/>
          </a:xfrm>
          <a:prstGeom prst="rect">
            <a:avLst/>
          </a:prstGeom>
        </p:spPr>
      </p:pic>
      <p:pic>
        <p:nvPicPr>
          <p:cNvPr id="27" name="Image 26">
            <a:extLst>
              <a:ext uri="{FF2B5EF4-FFF2-40B4-BE49-F238E27FC236}">
                <a16:creationId xmlns:a16="http://schemas.microsoft.com/office/drawing/2014/main" id="{147D5972-111D-8C65-56BD-0E33308D8C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84" y="3653345"/>
            <a:ext cx="4410735" cy="3143409"/>
          </a:xfrm>
          <a:prstGeom prst="rect">
            <a:avLst/>
          </a:prstGeom>
        </p:spPr>
      </p:pic>
      <p:pic>
        <p:nvPicPr>
          <p:cNvPr id="21" name="Picture 21"/>
          <p:cNvPicPr>
            <a:picLocks noChangeAspect="1"/>
          </p:cNvPicPr>
          <p:nvPr/>
        </p:nvPicPr>
        <p:blipFill>
          <a:blip r:embed="rId5"/>
          <a:srcRect/>
          <a:stretch>
            <a:fillRect/>
          </a:stretch>
        </p:blipFill>
        <p:spPr>
          <a:xfrm>
            <a:off x="3768503" y="4628613"/>
            <a:ext cx="2243659" cy="2238146"/>
          </a:xfrm>
          <a:prstGeom prst="rect">
            <a:avLst/>
          </a:prstGeom>
        </p:spPr>
      </p:pic>
      <p:pic>
        <p:nvPicPr>
          <p:cNvPr id="31" name="Image 30">
            <a:extLst>
              <a:ext uri="{FF2B5EF4-FFF2-40B4-BE49-F238E27FC236}">
                <a16:creationId xmlns:a16="http://schemas.microsoft.com/office/drawing/2014/main" id="{64B7A92D-CBE4-5890-AA3D-EB7044CD5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671" y="61246"/>
            <a:ext cx="3616020" cy="3504185"/>
          </a:xfrm>
          <a:prstGeom prst="rect">
            <a:avLst/>
          </a:prstGeom>
        </p:spPr>
      </p:pic>
      <p:pic>
        <p:nvPicPr>
          <p:cNvPr id="32" name="Picture 5">
            <a:extLst>
              <a:ext uri="{FF2B5EF4-FFF2-40B4-BE49-F238E27FC236}">
                <a16:creationId xmlns:a16="http://schemas.microsoft.com/office/drawing/2014/main" id="{1810E9BD-8BED-030F-B85D-076D1747F9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75621" y="5667676"/>
            <a:ext cx="681758" cy="676645"/>
          </a:xfrm>
          <a:prstGeom prst="rect">
            <a:avLst/>
          </a:prstGeom>
        </p:spPr>
      </p:pic>
      <p:sp>
        <p:nvSpPr>
          <p:cNvPr id="3" name="Ellipse 2">
            <a:extLst>
              <a:ext uri="{FF2B5EF4-FFF2-40B4-BE49-F238E27FC236}">
                <a16:creationId xmlns:a16="http://schemas.microsoft.com/office/drawing/2014/main" id="{17A9A8AF-387B-9FC7-1FD2-EBFA159553A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305812" y="1629"/>
            <a:ext cx="9041308" cy="6596549"/>
          </a:xfrm>
          <a:prstGeom prst="rect">
            <a:avLst/>
          </a:prstGeom>
        </p:spPr>
        <p:txBody>
          <a:bodyPr wrap="square" lIns="0" tIns="0" rIns="0" bIns="0" rtlCol="0" anchor="t">
            <a:spAutoFit/>
          </a:bodyPr>
          <a:lstStyle/>
          <a:p>
            <a:pPr>
              <a:lnSpc>
                <a:spcPts val="2813"/>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Edition </a:t>
            </a:r>
          </a:p>
          <a:p>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Véronique</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Paul,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Daphnée</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Perron-Cordero,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Elisapie</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Lamoureux </a:t>
            </a:r>
          </a:p>
          <a:p>
            <a:endPar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Layout</a:t>
            </a:r>
          </a:p>
          <a:p>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Daphnée</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Perron-Cordero</a:t>
            </a:r>
          </a:p>
          <a:p>
            <a:endPar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Revision and adaptation </a:t>
            </a:r>
          </a:p>
          <a:p>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Elisapie</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Lamoureux</a:t>
            </a:r>
          </a:p>
          <a:p>
            <a:endPar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Illustrations</a:t>
            </a:r>
          </a:p>
          <a:p>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Qumaq</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Iyaituq</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Passa</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Mangiuk</a:t>
            </a:r>
            <a:endPar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813"/>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Archives photos</a:t>
            </a:r>
          </a:p>
          <a:p>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Avataq</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Cultural Institute</a:t>
            </a:r>
            <a:b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 heartfelt appreciation to the photographers, </a:t>
            </a:r>
          </a:p>
          <a:p>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your dedication of storytelling through photography</a:t>
            </a:r>
          </a:p>
          <a:p>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livened up this booklet. </a:t>
            </a:r>
          </a:p>
          <a:p>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Special thanks to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Glorya</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Pellerin for her support. </a:t>
            </a:r>
          </a:p>
          <a:p>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This booklet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is</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 collaboration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between</a:t>
            </a: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Tukisivallirutitsanut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Parnaitiit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IPUIT and URFDÉMA.</a:t>
            </a:r>
          </a:p>
          <a:p>
            <a:pPr>
              <a:lnSpc>
                <a:spcPts val="2813"/>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Realized with the financial support of UQAT and the Quebec Government.</a:t>
            </a:r>
          </a:p>
          <a:p>
            <a:pPr>
              <a:lnSpc>
                <a:spcPts val="2813"/>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813"/>
              </a:lnSpc>
            </a:pPr>
            <a:endPar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a:extLst>
              <a:ext uri="{FF2B5EF4-FFF2-40B4-BE49-F238E27FC236}">
                <a16:creationId xmlns:a16="http://schemas.microsoft.com/office/drawing/2014/main" id="{72DF6F71-9203-188F-DACC-295CB40858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2775" y="6025558"/>
            <a:ext cx="1780163" cy="5336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1441BBF4-7164-45F4-37F1-833E55ED0CC2}"/>
              </a:ext>
            </a:extLst>
          </p:cNvPr>
          <p:cNvSpPr>
            <a:spLocks noChangeAspect="1" noChangeArrowheads="1"/>
          </p:cNvSpPr>
          <p:nvPr/>
        </p:nvSpPr>
        <p:spPr bwMode="auto">
          <a:xfrm>
            <a:off x="5406926" y="1289818"/>
            <a:ext cx="285750" cy="285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5725" tIns="42863" rIns="85725" bIns="42863" numCol="1" anchor="t" anchorCtr="0" compatLnSpc="1">
            <a:prstTxWarp prst="textNoShape">
              <a:avLst/>
            </a:prstTxWarp>
          </a:bodyPr>
          <a:lstStyle/>
          <a:p>
            <a:endParaRPr lang="fr-FR" sz="1583"/>
          </a:p>
        </p:txBody>
      </p:sp>
      <p:pic>
        <p:nvPicPr>
          <p:cNvPr id="5" name="Picture 12">
            <a:extLst>
              <a:ext uri="{FF2B5EF4-FFF2-40B4-BE49-F238E27FC236}">
                <a16:creationId xmlns:a16="http://schemas.microsoft.com/office/drawing/2014/main" id="{D6DC1F7F-DDBA-AEE4-C8FA-5A93462DB041}"/>
              </a:ext>
            </a:extLst>
          </p:cNvPr>
          <p:cNvPicPr>
            <a:picLocks noChangeAspect="1"/>
          </p:cNvPicPr>
          <p:nvPr/>
        </p:nvPicPr>
        <p:blipFill>
          <a:blip r:embed="rId5"/>
          <a:stretch>
            <a:fillRect/>
          </a:stretch>
        </p:blipFill>
        <p:spPr>
          <a:xfrm>
            <a:off x="3016621" y="1158191"/>
            <a:ext cx="5726283" cy="1272507"/>
          </a:xfrm>
          <a:prstGeom prst="rect">
            <a:avLst/>
          </a:prstGeom>
        </p:spPr>
      </p:pic>
      <p:pic>
        <p:nvPicPr>
          <p:cNvPr id="6" name="Image 5">
            <a:extLst>
              <a:ext uri="{FF2B5EF4-FFF2-40B4-BE49-F238E27FC236}">
                <a16:creationId xmlns:a16="http://schemas.microsoft.com/office/drawing/2014/main" id="{9D3D0BB1-5152-CF99-B66C-80C2FA4524AA}"/>
              </a:ext>
            </a:extLst>
          </p:cNvPr>
          <p:cNvPicPr>
            <a:picLocks noChangeAspect="1"/>
          </p:cNvPicPr>
          <p:nvPr>
            <p:custDataLst>
              <p:tags r:id="rId1"/>
            </p:custDataLst>
          </p:nvPr>
        </p:nvPicPr>
        <p:blipFill>
          <a:blip r:embed="rId6"/>
          <a:stretch>
            <a:fillRect/>
          </a:stretch>
        </p:blipFill>
        <p:spPr>
          <a:xfrm>
            <a:off x="6108282" y="2430698"/>
            <a:ext cx="2094292" cy="2679505"/>
          </a:xfrm>
          <a:prstGeom prst="rect">
            <a:avLst/>
          </a:prstGeom>
        </p:spPr>
      </p:pic>
      <p:pic>
        <p:nvPicPr>
          <p:cNvPr id="10" name="Image 9">
            <a:extLst>
              <a:ext uri="{FF2B5EF4-FFF2-40B4-BE49-F238E27FC236}">
                <a16:creationId xmlns:a16="http://schemas.microsoft.com/office/drawing/2014/main" id="{0C30DE55-7EAE-4C93-AFAA-A27108883FD3}"/>
              </a:ext>
            </a:extLst>
          </p:cNvPr>
          <p:cNvPicPr>
            <a:picLocks noChangeAspect="1"/>
          </p:cNvPicPr>
          <p:nvPr/>
        </p:nvPicPr>
        <p:blipFill>
          <a:blip r:embed="rId7"/>
          <a:stretch>
            <a:fillRect/>
          </a:stretch>
        </p:blipFill>
        <p:spPr>
          <a:xfrm>
            <a:off x="273073" y="6001009"/>
            <a:ext cx="1397966" cy="66486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AA8E8D-6A93-E0F5-F2E8-DDE60568EA5A}"/>
              </a:ext>
            </a:extLst>
          </p:cNvPr>
          <p:cNvSpPr/>
          <p:nvPr/>
        </p:nvSpPr>
        <p:spPr>
          <a:xfrm>
            <a:off x="99030" y="2642604"/>
            <a:ext cx="4031673" cy="4090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Picture 2"/>
          <p:cNvPicPr>
            <a:picLocks noChangeAspect="1"/>
          </p:cNvPicPr>
          <p:nvPr/>
        </p:nvPicPr>
        <p:blipFill>
          <a:blip r:embed="rId3"/>
          <a:srcRect t="32796" r="1258" b="34039"/>
          <a:stretch>
            <a:fillRect/>
          </a:stretch>
        </p:blipFill>
        <p:spPr>
          <a:xfrm>
            <a:off x="7921009" y="579021"/>
            <a:ext cx="1226473" cy="347848"/>
          </a:xfrm>
          <a:prstGeom prst="rect">
            <a:avLst/>
          </a:prstGeom>
        </p:spPr>
      </p:pic>
      <p:grpSp>
        <p:nvGrpSpPr>
          <p:cNvPr id="4" name="Group 4"/>
          <p:cNvGrpSpPr/>
          <p:nvPr/>
        </p:nvGrpSpPr>
        <p:grpSpPr>
          <a:xfrm>
            <a:off x="146919" y="926869"/>
            <a:ext cx="8865335" cy="1353070"/>
            <a:chOff x="0" y="0"/>
            <a:chExt cx="9753600" cy="1942478"/>
          </a:xfrm>
        </p:grpSpPr>
        <p:grpSp>
          <p:nvGrpSpPr>
            <p:cNvPr id="5" name="Group 5"/>
            <p:cNvGrpSpPr/>
            <p:nvPr/>
          </p:nvGrpSpPr>
          <p:grpSpPr>
            <a:xfrm>
              <a:off x="0" y="0"/>
              <a:ext cx="9753600" cy="1926006"/>
              <a:chOff x="0" y="0"/>
              <a:chExt cx="3335997" cy="658746"/>
            </a:xfrm>
          </p:grpSpPr>
          <p:sp>
            <p:nvSpPr>
              <p:cNvPr id="6" name="Freeform 6"/>
              <p:cNvSpPr/>
              <p:nvPr/>
            </p:nvSpPr>
            <p:spPr>
              <a:xfrm>
                <a:off x="0" y="0"/>
                <a:ext cx="3335997" cy="658746"/>
              </a:xfrm>
              <a:custGeom>
                <a:avLst/>
                <a:gdLst/>
                <a:ahLst/>
                <a:cxnLst/>
                <a:rect l="l" t="t" r="r" b="b"/>
                <a:pathLst>
                  <a:path w="3335997" h="658746">
                    <a:moveTo>
                      <a:pt x="0" y="0"/>
                    </a:moveTo>
                    <a:lnTo>
                      <a:pt x="3335997" y="0"/>
                    </a:lnTo>
                    <a:lnTo>
                      <a:pt x="3335997" y="658746"/>
                    </a:lnTo>
                    <a:lnTo>
                      <a:pt x="0" y="658746"/>
                    </a:lnTo>
                    <a:close/>
                  </a:path>
                </a:pathLst>
              </a:custGeom>
              <a:solidFill>
                <a:srgbClr val="1E6090"/>
              </a:solidFill>
            </p:spPr>
            <p:txBody>
              <a:bodyPr/>
              <a:lstStyle/>
              <a:p>
                <a:endParaRPr lang="fr-CA"/>
              </a:p>
            </p:txBody>
          </p:sp>
        </p:grpSp>
        <p:sp>
          <p:nvSpPr>
            <p:cNvPr id="7" name="TextBox 7"/>
            <p:cNvSpPr txBox="1"/>
            <p:nvPr/>
          </p:nvSpPr>
          <p:spPr>
            <a:xfrm>
              <a:off x="0" y="9400"/>
              <a:ext cx="9753600" cy="1933078"/>
            </a:xfrm>
            <a:prstGeom prst="rect">
              <a:avLst/>
            </a:prstGeom>
          </p:spPr>
          <p:txBody>
            <a:bodyPr lIns="0" tIns="0" rIns="0" bIns="0" rtlCol="0" anchor="t">
              <a:spAutoFit/>
            </a:bodyPr>
            <a:lstStyle/>
            <a:p>
              <a:pPr>
                <a:lnSpc>
                  <a:spcPts val="2129"/>
                </a:lnSpc>
              </a:pPr>
              <a:r>
                <a:rPr lang="en-US" sz="1875" dirty="0">
                  <a:solidFill>
                    <a:srgbClr val="FFFFFF"/>
                  </a:solidFill>
                  <a:latin typeface="Open Sans"/>
                </a:rPr>
                <a:t>In 1830, Inuit had few contacts with the Europeans, that is until a  foreign company settled into our territory : Hudson Bay Company. In 1830, the company settled close to the current town of Kuujjuaq. Their goal was to trade resources with Inuit, so they could sell the resources from the land to Europeans. </a:t>
              </a:r>
            </a:p>
          </p:txBody>
        </p:sp>
      </p:grpSp>
      <p:pic>
        <p:nvPicPr>
          <p:cNvPr id="3" name="Picture 3"/>
          <p:cNvPicPr>
            <a:picLocks noChangeAspect="1"/>
          </p:cNvPicPr>
          <p:nvPr/>
        </p:nvPicPr>
        <p:blipFill>
          <a:blip r:embed="rId4"/>
          <a:srcRect/>
          <a:stretch>
            <a:fillRect/>
          </a:stretch>
        </p:blipFill>
        <p:spPr>
          <a:xfrm>
            <a:off x="4221281" y="2760580"/>
            <a:ext cx="4790972" cy="3946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t="28799" r="4377"/>
          <a:stretch>
            <a:fillRect/>
          </a:stretch>
        </p:blipFill>
        <p:spPr>
          <a:xfrm>
            <a:off x="4312206" y="2580106"/>
            <a:ext cx="504419" cy="528323"/>
          </a:xfrm>
          <a:prstGeom prst="rect">
            <a:avLst/>
          </a:prstGeom>
        </p:spPr>
      </p:pic>
      <p:sp>
        <p:nvSpPr>
          <p:cNvPr id="9" name="TextBox 9"/>
          <p:cNvSpPr txBox="1"/>
          <p:nvPr/>
        </p:nvSpPr>
        <p:spPr>
          <a:xfrm>
            <a:off x="4579586" y="2465892"/>
            <a:ext cx="4257593" cy="230832"/>
          </a:xfrm>
          <a:prstGeom prst="rect">
            <a:avLst/>
          </a:prstGeom>
        </p:spPr>
        <p:txBody>
          <a:bodyPr lIns="0" tIns="0" rIns="0" bIns="0" rtlCol="0" anchor="t">
            <a:spAutoFit/>
          </a:bodyPr>
          <a:lstStyle/>
          <a:p>
            <a:pPr algn="ctr">
              <a:lnSpc>
                <a:spcPts val="1802"/>
              </a:lnSpc>
            </a:pPr>
            <a:r>
              <a:rPr lang="en-US" sz="1500" b="1">
                <a:solidFill>
                  <a:srgbClr val="000000"/>
                </a:solidFill>
                <a:latin typeface="Open Sans Light Italics"/>
              </a:rPr>
              <a:t>Map of Northern Quebec</a:t>
            </a:r>
          </a:p>
        </p:txBody>
      </p:sp>
      <p:sp>
        <p:nvSpPr>
          <p:cNvPr id="10" name="TextBox 10"/>
          <p:cNvSpPr txBox="1"/>
          <p:nvPr/>
        </p:nvSpPr>
        <p:spPr>
          <a:xfrm>
            <a:off x="605138" y="3238751"/>
            <a:ext cx="2718617" cy="2745432"/>
          </a:xfrm>
          <a:prstGeom prst="rect">
            <a:avLst/>
          </a:prstGeom>
        </p:spPr>
        <p:txBody>
          <a:bodyPr lIns="0" tIns="0" rIns="0" bIns="0" rtlCol="0" anchor="t">
            <a:spAutoFit/>
          </a:bodyPr>
          <a:lstStyle/>
          <a:p>
            <a:pPr marL="321465" lvl="1" indent="-321465">
              <a:lnSpc>
                <a:spcPts val="2363"/>
              </a:lnSpc>
              <a:buAutoNum type="arabicPeriod"/>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Circle your hometown on the map. </a:t>
            </a:r>
          </a:p>
          <a:p>
            <a:pPr marL="321465" lvl="1" indent="-321465">
              <a:lnSpc>
                <a:spcPts val="2363"/>
              </a:lnSpc>
              <a:buAutoNum type="arabicPeriod"/>
            </a:pP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363"/>
              </a:lnSpc>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2. Kuujjuaq is...</a:t>
            </a: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North-West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South-East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North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West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363"/>
              </a:lnSpc>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of your hometown. </a:t>
            </a:r>
          </a:p>
        </p:txBody>
      </p:sp>
      <p:sp>
        <p:nvSpPr>
          <p:cNvPr id="11" name="TextBox 11"/>
          <p:cNvSpPr txBox="1"/>
          <p:nvPr/>
        </p:nvSpPr>
        <p:spPr>
          <a:xfrm>
            <a:off x="1143000" y="124913"/>
            <a:ext cx="6858000" cy="394339"/>
          </a:xfrm>
          <a:prstGeom prst="rect">
            <a:avLst/>
          </a:prstGeom>
        </p:spPr>
        <p:txBody>
          <a:bodyPr wrap="square" lIns="0" tIns="0" rIns="0" bIns="0" rtlCol="0" anchor="t">
            <a:spAutoFit/>
          </a:bodyPr>
          <a:lstStyle/>
          <a:p>
            <a:pPr algn="ctr">
              <a:lnSpc>
                <a:spcPts val="3150"/>
              </a:lnSpc>
            </a:pPr>
            <a:r>
              <a:rPr lang="en-US" sz="2250">
                <a:solidFill>
                  <a:srgbClr val="1E6090"/>
                </a:solidFill>
                <a:latin typeface="League Spartan"/>
              </a:rPr>
              <a:t>The  Hudson's Bay Company trading post </a:t>
            </a:r>
          </a:p>
        </p:txBody>
      </p:sp>
      <p:sp>
        <p:nvSpPr>
          <p:cNvPr id="13" name="Ellipse 12">
            <a:extLst>
              <a:ext uri="{FF2B5EF4-FFF2-40B4-BE49-F238E27FC236}">
                <a16:creationId xmlns:a16="http://schemas.microsoft.com/office/drawing/2014/main" id="{7A42E343-53A6-21BA-EF2C-19533F86C6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142F1F3-CE37-669D-F2BF-0BBFE6AEF50F}"/>
              </a:ext>
            </a:extLst>
          </p:cNvPr>
          <p:cNvSpPr/>
          <p:nvPr/>
        </p:nvSpPr>
        <p:spPr>
          <a:xfrm>
            <a:off x="168625" y="2728836"/>
            <a:ext cx="4031673" cy="39765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5"/>
          <p:cNvGrpSpPr/>
          <p:nvPr/>
        </p:nvGrpSpPr>
        <p:grpSpPr>
          <a:xfrm rot="10800000">
            <a:off x="146918" y="926646"/>
            <a:ext cx="8753354" cy="2500313"/>
            <a:chOff x="0" y="0"/>
            <a:chExt cx="3130550" cy="1257300"/>
          </a:xfrm>
        </p:grpSpPr>
        <p:sp>
          <p:nvSpPr>
            <p:cNvPr id="6" name="Freeform 6"/>
            <p:cNvSpPr/>
            <p:nvPr/>
          </p:nvSpPr>
          <p:spPr>
            <a:xfrm>
              <a:off x="0" y="0"/>
              <a:ext cx="3130550" cy="1257300"/>
            </a:xfrm>
            <a:custGeom>
              <a:avLst/>
              <a:gdLst/>
              <a:ahLst/>
              <a:cxnLst/>
              <a:rect l="l" t="t" r="r" b="b"/>
              <a:pathLst>
                <a:path w="3130550" h="1257300">
                  <a:moveTo>
                    <a:pt x="0" y="552450"/>
                  </a:moveTo>
                  <a:lnTo>
                    <a:pt x="0" y="1257300"/>
                  </a:lnTo>
                  <a:lnTo>
                    <a:pt x="3130550" y="1257300"/>
                  </a:lnTo>
                  <a:lnTo>
                    <a:pt x="3130550" y="0"/>
                  </a:lnTo>
                  <a:close/>
                </a:path>
              </a:pathLst>
            </a:custGeom>
            <a:solidFill>
              <a:srgbClr val="B5E2E8"/>
            </a:solidFill>
          </p:spPr>
          <p:txBody>
            <a:bodyPr/>
            <a:lstStyle/>
            <a:p>
              <a:endParaRPr lang="fr-CA"/>
            </a:p>
          </p:txBody>
        </p:sp>
      </p:grpSp>
      <p:sp>
        <p:nvSpPr>
          <p:cNvPr id="13" name="TextBox 13"/>
          <p:cNvSpPr txBox="1"/>
          <p:nvPr/>
        </p:nvSpPr>
        <p:spPr>
          <a:xfrm>
            <a:off x="245176" y="1036732"/>
            <a:ext cx="8655096" cy="1128514"/>
          </a:xfrm>
          <a:prstGeom prst="rect">
            <a:avLst/>
          </a:prstGeom>
        </p:spPr>
        <p:txBody>
          <a:bodyPr wrap="square" lIns="0" tIns="0" rIns="0" bIns="0" rtlCol="0" anchor="t">
            <a:spAutoFit/>
          </a:bodyPr>
          <a:lstStyle/>
          <a:p>
            <a:pPr algn="ctr">
              <a:lnSpc>
                <a:spcPts val="2231"/>
              </a:lnSpc>
            </a:pPr>
            <a:r>
              <a:rPr lang="en-US" sz="1875" dirty="0">
                <a:solidFill>
                  <a:srgbClr val="000000"/>
                </a:solidFill>
                <a:latin typeface="Open Sans Light"/>
              </a:rPr>
              <a:t>In Nunavik, the Hudson’s Bay Company (HBC) built a first trading post in 1830.</a:t>
            </a:r>
            <a:r>
              <a:rPr lang="en-US" sz="1875" b="1" dirty="0">
                <a:solidFill>
                  <a:srgbClr val="000000"/>
                </a:solidFill>
                <a:latin typeface="Open Sans Light Bold"/>
              </a:rPr>
              <a:t> </a:t>
            </a:r>
            <a:r>
              <a:rPr lang="en-US" sz="1875" dirty="0">
                <a:solidFill>
                  <a:srgbClr val="000000"/>
                </a:solidFill>
                <a:latin typeface="Open Sans Light Bold"/>
              </a:rPr>
              <a:t>What is a trading post? </a:t>
            </a:r>
            <a:r>
              <a:rPr lang="en-US" sz="1875" dirty="0">
                <a:solidFill>
                  <a:srgbClr val="000000"/>
                </a:solidFill>
                <a:latin typeface="Open Sans Light"/>
              </a:rPr>
              <a:t>A trading post is a place where Inuit would bring skins, furs, blubber and meat to a foreign company, the HBC. In exchange, the HBC traded ammunitions, firearms, pipes, tobacco, flour and tea. </a:t>
            </a:r>
          </a:p>
        </p:txBody>
      </p:sp>
      <p:pic>
        <p:nvPicPr>
          <p:cNvPr id="14" name="Picture 14"/>
          <p:cNvPicPr>
            <a:picLocks noChangeAspect="1"/>
          </p:cNvPicPr>
          <p:nvPr/>
        </p:nvPicPr>
        <p:blipFill>
          <a:blip r:embed="rId3"/>
          <a:srcRect t="40420" r="91" b="30561"/>
          <a:stretch>
            <a:fillRect/>
          </a:stretch>
        </p:blipFill>
        <p:spPr>
          <a:xfrm>
            <a:off x="7903033" y="556611"/>
            <a:ext cx="1240967" cy="304367"/>
          </a:xfrm>
          <a:prstGeom prst="rect">
            <a:avLst/>
          </a:prstGeom>
        </p:spPr>
      </p:pic>
      <p:pic>
        <p:nvPicPr>
          <p:cNvPr id="23" name="Image 22">
            <a:extLst>
              <a:ext uri="{FF2B5EF4-FFF2-40B4-BE49-F238E27FC236}">
                <a16:creationId xmlns:a16="http://schemas.microsoft.com/office/drawing/2014/main" id="{B006C41F-314E-AF3B-2B70-A989B8A1A1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1578" y="2869122"/>
            <a:ext cx="5253797" cy="37924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10"/>
          <p:cNvSpPr txBox="1"/>
          <p:nvPr/>
        </p:nvSpPr>
        <p:spPr>
          <a:xfrm>
            <a:off x="4266098" y="2241982"/>
            <a:ext cx="4257418" cy="514564"/>
          </a:xfrm>
          <a:prstGeom prst="rect">
            <a:avLst/>
          </a:prstGeom>
          <a:solidFill>
            <a:schemeClr val="tx2">
              <a:lumMod val="40000"/>
              <a:lumOff val="60000"/>
            </a:schemeClr>
          </a:solidFill>
        </p:spPr>
        <p:txBody>
          <a:bodyPr wrap="square" lIns="0" tIns="0" rIns="0" bIns="0" rtlCol="0" anchor="ctr">
            <a:spAutoFit/>
          </a:bodyPr>
          <a:lstStyle/>
          <a:p>
            <a:pPr algn="ctr">
              <a:lnSpc>
                <a:spcPts val="4594"/>
              </a:lnSpc>
            </a:pPr>
            <a:r>
              <a:rPr lang="en-US" sz="1875">
                <a:solidFill>
                  <a:srgbClr val="000000"/>
                </a:solidFill>
                <a:latin typeface="League Spartan"/>
              </a:rPr>
              <a:t>HBC trading post location (1830)</a:t>
            </a:r>
          </a:p>
        </p:txBody>
      </p:sp>
      <p:sp>
        <p:nvSpPr>
          <p:cNvPr id="2" name="TextBox 10">
            <a:extLst>
              <a:ext uri="{FF2B5EF4-FFF2-40B4-BE49-F238E27FC236}">
                <a16:creationId xmlns:a16="http://schemas.microsoft.com/office/drawing/2014/main" id="{5759A1A7-CA5D-C162-68AF-413BCC9AEDD3}"/>
              </a:ext>
            </a:extLst>
          </p:cNvPr>
          <p:cNvSpPr txBox="1"/>
          <p:nvPr/>
        </p:nvSpPr>
        <p:spPr>
          <a:xfrm>
            <a:off x="340540" y="3715597"/>
            <a:ext cx="3402746" cy="2242537"/>
          </a:xfrm>
          <a:prstGeom prst="rect">
            <a:avLst/>
          </a:prstGeom>
        </p:spPr>
        <p:txBody>
          <a:bodyPr wrap="square" lIns="0" tIns="0" rIns="0" bIns="0" rtlCol="0" anchor="t">
            <a:spAutoFit/>
          </a:bodyPr>
          <a:lstStyle/>
          <a:p>
            <a:pPr marL="321465" lvl="1" indent="-321465">
              <a:lnSpc>
                <a:spcPct val="200000"/>
              </a:lnSpc>
              <a:buAutoNum type="arabicPeriod"/>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has been added on the map? </a:t>
            </a:r>
            <a:r>
              <a:rPr lang="en-US" sz="1500" dirty="0">
                <a:latin typeface="Open Sans" panose="020B0606030504020204" pitchFamily="34" charset="0"/>
                <a:ea typeface="Open Sans" panose="020B0606030504020204" pitchFamily="34" charset="0"/>
                <a:cs typeface="Open Sans" panose="020B0606030504020204" pitchFamily="34" charset="0"/>
              </a:rPr>
              <a:t>___________________________</a:t>
            </a:r>
          </a:p>
          <a:p>
            <a:pPr marL="0" lvl="1">
              <a:lnSpc>
                <a:spcPct val="200000"/>
              </a:lnSpc>
            </a:pPr>
            <a:r>
              <a:rPr lang="en-US" sz="1500" dirty="0">
                <a:latin typeface="Open Sans" panose="020B0606030504020204" pitchFamily="34" charset="0"/>
                <a:ea typeface="Open Sans" panose="020B0606030504020204" pitchFamily="34" charset="0"/>
                <a:cs typeface="Open Sans" panose="020B0606030504020204" pitchFamily="34" charset="0"/>
              </a:rPr>
              <a:t>      _________________________________</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2.   Which community is close to this infrastructure?</a:t>
            </a:r>
            <a:r>
              <a:rPr lang="en-US" sz="1500" dirty="0">
                <a:latin typeface="Open Sans" panose="020B0606030504020204" pitchFamily="34" charset="0"/>
                <a:ea typeface="Open Sans" panose="020B0606030504020204" pitchFamily="34" charset="0"/>
                <a:cs typeface="Open Sans" panose="020B0606030504020204" pitchFamily="34" charset="0"/>
              </a:rPr>
              <a:t>______________________</a:t>
            </a:r>
          </a:p>
        </p:txBody>
      </p:sp>
      <p:sp>
        <p:nvSpPr>
          <p:cNvPr id="7" name="TextBox 11">
            <a:extLst>
              <a:ext uri="{FF2B5EF4-FFF2-40B4-BE49-F238E27FC236}">
                <a16:creationId xmlns:a16="http://schemas.microsoft.com/office/drawing/2014/main" id="{793C257E-32A3-95E7-5D66-2D28037CCD16}"/>
              </a:ext>
            </a:extLst>
          </p:cNvPr>
          <p:cNvSpPr txBox="1"/>
          <p:nvPr/>
        </p:nvSpPr>
        <p:spPr>
          <a:xfrm>
            <a:off x="1143000" y="124913"/>
            <a:ext cx="6858000" cy="394339"/>
          </a:xfrm>
          <a:prstGeom prst="rect">
            <a:avLst/>
          </a:prstGeom>
        </p:spPr>
        <p:txBody>
          <a:bodyPr wrap="square" lIns="0" tIns="0" rIns="0" bIns="0" rtlCol="0" anchor="t">
            <a:spAutoFit/>
          </a:bodyPr>
          <a:lstStyle/>
          <a:p>
            <a:pPr algn="ctr">
              <a:lnSpc>
                <a:spcPts val="3150"/>
              </a:lnSpc>
            </a:pPr>
            <a:r>
              <a:rPr lang="en-US" sz="2250">
                <a:solidFill>
                  <a:srgbClr val="1E6090"/>
                </a:solidFill>
                <a:latin typeface="League Spartan"/>
              </a:rPr>
              <a:t>The  Hudson's Bay Company trading post </a:t>
            </a:r>
          </a:p>
        </p:txBody>
      </p:sp>
      <p:sp>
        <p:nvSpPr>
          <p:cNvPr id="9" name="Ellipse 8">
            <a:extLst>
              <a:ext uri="{FF2B5EF4-FFF2-40B4-BE49-F238E27FC236}">
                <a16:creationId xmlns:a16="http://schemas.microsoft.com/office/drawing/2014/main" id="{9B3DE4D0-9D8C-91D6-1A5A-EE2165335730}"/>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1A780-5A04-60FF-2D6F-9F536E367EEB}"/>
              </a:ext>
            </a:extLst>
          </p:cNvPr>
          <p:cNvSpPr/>
          <p:nvPr/>
        </p:nvSpPr>
        <p:spPr>
          <a:xfrm>
            <a:off x="118667" y="1736643"/>
            <a:ext cx="4031673" cy="48263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5"/>
          <p:cNvGrpSpPr/>
          <p:nvPr/>
        </p:nvGrpSpPr>
        <p:grpSpPr>
          <a:xfrm>
            <a:off x="258249" y="743097"/>
            <a:ext cx="5860471" cy="993546"/>
            <a:chOff x="0" y="0"/>
            <a:chExt cx="3751195" cy="475588"/>
          </a:xfrm>
        </p:grpSpPr>
        <p:sp>
          <p:nvSpPr>
            <p:cNvPr id="6" name="Freeform 6"/>
            <p:cNvSpPr/>
            <p:nvPr/>
          </p:nvSpPr>
          <p:spPr>
            <a:xfrm>
              <a:off x="0" y="0"/>
              <a:ext cx="3751195" cy="475588"/>
            </a:xfrm>
            <a:custGeom>
              <a:avLst/>
              <a:gdLst/>
              <a:ahLst/>
              <a:cxnLst/>
              <a:rect l="l" t="t" r="r" b="b"/>
              <a:pathLst>
                <a:path w="3751195" h="475588">
                  <a:moveTo>
                    <a:pt x="0" y="0"/>
                  </a:moveTo>
                  <a:lnTo>
                    <a:pt x="3751195" y="0"/>
                  </a:lnTo>
                  <a:lnTo>
                    <a:pt x="3751195" y="475588"/>
                  </a:lnTo>
                  <a:lnTo>
                    <a:pt x="0" y="475588"/>
                  </a:lnTo>
                  <a:close/>
                </a:path>
              </a:pathLst>
            </a:custGeom>
            <a:solidFill>
              <a:srgbClr val="C7D0D8"/>
            </a:solidFill>
          </p:spPr>
          <p:txBody>
            <a:bodyPr/>
            <a:lstStyle/>
            <a:p>
              <a:endParaRPr lang="fr-CA"/>
            </a:p>
          </p:txBody>
        </p:sp>
      </p:grpSp>
      <p:sp>
        <p:nvSpPr>
          <p:cNvPr id="14" name="TextBox 14"/>
          <p:cNvSpPr txBox="1"/>
          <p:nvPr/>
        </p:nvSpPr>
        <p:spPr>
          <a:xfrm>
            <a:off x="365403" y="932488"/>
            <a:ext cx="5753317" cy="591059"/>
          </a:xfrm>
          <a:prstGeom prst="rect">
            <a:avLst/>
          </a:prstGeom>
        </p:spPr>
        <p:txBody>
          <a:bodyPr wrap="square" lIns="0" tIns="0" rIns="0" bIns="0" rtlCol="0" anchor="t">
            <a:spAutoFit/>
          </a:bodyPr>
          <a:lstStyle/>
          <a:p>
            <a:pPr>
              <a:lnSpc>
                <a:spcPts val="2363"/>
              </a:lnSpc>
            </a:pPr>
            <a:r>
              <a:rPr lang="en-US" sz="1583" b="1" dirty="0">
                <a:solidFill>
                  <a:srgbClr val="000000"/>
                </a:solidFill>
                <a:latin typeface="Open Sans Light"/>
              </a:rPr>
              <a:t>As of 1830, Inuit would stop at the trading posts to trade items, </a:t>
            </a:r>
            <a:r>
              <a:rPr lang="fr-CA" sz="1583" b="1" dirty="0" err="1">
                <a:solidFill>
                  <a:srgbClr val="000000"/>
                </a:solidFill>
                <a:latin typeface="Open Sans Light"/>
              </a:rPr>
              <a:t>changing</a:t>
            </a:r>
            <a:r>
              <a:rPr lang="fr-CA" sz="1583" b="1" dirty="0">
                <a:solidFill>
                  <a:srgbClr val="000000"/>
                </a:solidFill>
                <a:latin typeface="Open Sans Light"/>
              </a:rPr>
              <a:t> </a:t>
            </a:r>
            <a:r>
              <a:rPr lang="fr-CA" sz="1583" b="1" dirty="0" err="1">
                <a:solidFill>
                  <a:srgbClr val="000000"/>
                </a:solidFill>
                <a:latin typeface="Open Sans Light"/>
              </a:rPr>
              <a:t>their</a:t>
            </a:r>
            <a:r>
              <a:rPr lang="fr-CA" sz="1583" b="1" dirty="0">
                <a:solidFill>
                  <a:srgbClr val="000000"/>
                </a:solidFill>
                <a:latin typeface="Open Sans Light"/>
              </a:rPr>
              <a:t> </a:t>
            </a:r>
            <a:r>
              <a:rPr lang="fr-CA" sz="1583" b="1" dirty="0" err="1">
                <a:solidFill>
                  <a:srgbClr val="000000"/>
                </a:solidFill>
                <a:latin typeface="Open Sans Light"/>
              </a:rPr>
              <a:t>traditional</a:t>
            </a:r>
            <a:r>
              <a:rPr lang="fr-CA" sz="1583" b="1" dirty="0">
                <a:solidFill>
                  <a:srgbClr val="000000"/>
                </a:solidFill>
                <a:latin typeface="Open Sans Light"/>
              </a:rPr>
              <a:t> routes</a:t>
            </a:r>
            <a:endParaRPr lang="en-US" sz="1583" b="1" dirty="0">
              <a:solidFill>
                <a:srgbClr val="000000"/>
              </a:solidFill>
              <a:latin typeface="Open Sans Light"/>
            </a:endParaRPr>
          </a:p>
        </p:txBody>
      </p:sp>
      <p:pic>
        <p:nvPicPr>
          <p:cNvPr id="15" name="Picture 15"/>
          <p:cNvPicPr>
            <a:picLocks noChangeAspect="1"/>
          </p:cNvPicPr>
          <p:nvPr/>
        </p:nvPicPr>
        <p:blipFill>
          <a:blip r:embed="rId3"/>
          <a:srcRect t="40420" r="91" b="30561"/>
          <a:stretch>
            <a:fillRect/>
          </a:stretch>
        </p:blipFill>
        <p:spPr>
          <a:xfrm>
            <a:off x="7903033" y="774355"/>
            <a:ext cx="1240967" cy="304367"/>
          </a:xfrm>
          <a:prstGeom prst="rect">
            <a:avLst/>
          </a:prstGeom>
        </p:spPr>
      </p:pic>
      <p:pic>
        <p:nvPicPr>
          <p:cNvPr id="17" name="Image 16">
            <a:extLst>
              <a:ext uri="{FF2B5EF4-FFF2-40B4-BE49-F238E27FC236}">
                <a16:creationId xmlns:a16="http://schemas.microsoft.com/office/drawing/2014/main" id="{B7EB5059-152A-78D5-AF2B-D32855667F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1619" y="2144447"/>
            <a:ext cx="4824132" cy="3814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1">
            <a:extLst>
              <a:ext uri="{FF2B5EF4-FFF2-40B4-BE49-F238E27FC236}">
                <a16:creationId xmlns:a16="http://schemas.microsoft.com/office/drawing/2014/main" id="{88BF45DE-1141-AB86-8A91-011B48DF2711}"/>
              </a:ext>
            </a:extLst>
          </p:cNvPr>
          <p:cNvSpPr txBox="1"/>
          <p:nvPr/>
        </p:nvSpPr>
        <p:spPr>
          <a:xfrm>
            <a:off x="1143000" y="124913"/>
            <a:ext cx="6858000" cy="394339"/>
          </a:xfrm>
          <a:prstGeom prst="rect">
            <a:avLst/>
          </a:prstGeom>
        </p:spPr>
        <p:txBody>
          <a:bodyPr wrap="square" lIns="0" tIns="0" rIns="0" bIns="0" rtlCol="0" anchor="t">
            <a:spAutoFit/>
          </a:bodyPr>
          <a:lstStyle/>
          <a:p>
            <a:pPr algn="ctr">
              <a:lnSpc>
                <a:spcPts val="3150"/>
              </a:lnSpc>
            </a:pPr>
            <a:r>
              <a:rPr lang="en-US" sz="2250">
                <a:solidFill>
                  <a:srgbClr val="1E6090"/>
                </a:solidFill>
                <a:latin typeface="League Spartan"/>
              </a:rPr>
              <a:t>The  Hudson's Bay Company trading post </a:t>
            </a:r>
          </a:p>
        </p:txBody>
      </p:sp>
      <p:sp>
        <p:nvSpPr>
          <p:cNvPr id="19" name="TextBox 10">
            <a:extLst>
              <a:ext uri="{FF2B5EF4-FFF2-40B4-BE49-F238E27FC236}">
                <a16:creationId xmlns:a16="http://schemas.microsoft.com/office/drawing/2014/main" id="{CDCBC62C-3E52-884A-82A1-6BDE727823E6}"/>
              </a:ext>
            </a:extLst>
          </p:cNvPr>
          <p:cNvSpPr txBox="1"/>
          <p:nvPr/>
        </p:nvSpPr>
        <p:spPr>
          <a:xfrm>
            <a:off x="339666" y="2331553"/>
            <a:ext cx="3402746" cy="4089196"/>
          </a:xfrm>
          <a:prstGeom prst="rect">
            <a:avLst/>
          </a:prstGeom>
        </p:spPr>
        <p:txBody>
          <a:bodyPr wrap="square" lIns="0" tIns="0" rIns="0" bIns="0" rtlCol="0" anchor="t">
            <a:spAutoFit/>
          </a:bodyPr>
          <a:lstStyle/>
          <a:p>
            <a:pPr marL="0" lvl="1">
              <a:lnSpc>
                <a:spcPct val="200000"/>
              </a:lnSpc>
            </a:pP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Look at this picture</a:t>
            </a:r>
          </a:p>
          <a:p>
            <a:pPr marL="321465" lvl="1" indent="-321465">
              <a:lnSpc>
                <a:spcPct val="200000"/>
              </a:lnSpc>
              <a:buAutoNum type="arabicPeriod"/>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Do you think many Inuit wanted to trade items with the HBC?</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YES 	  NO</a:t>
            </a:r>
          </a:p>
          <a:p>
            <a:pPr marL="0" lvl="1">
              <a:lnSpc>
                <a:spcPct val="200000"/>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2. What makes you think that? </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a:t>
            </a:r>
            <a:endParaRPr lang="en-US" sz="1500"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1649091F-3DE9-7377-B0C4-9ACB5A4060B1}"/>
              </a:ext>
            </a:extLst>
          </p:cNvPr>
          <p:cNvSpPr/>
          <p:nvPr/>
        </p:nvSpPr>
        <p:spPr>
          <a:xfrm>
            <a:off x="2272146" y="4207510"/>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1" name="Rectangle 20">
            <a:extLst>
              <a:ext uri="{FF2B5EF4-FFF2-40B4-BE49-F238E27FC236}">
                <a16:creationId xmlns:a16="http://schemas.microsoft.com/office/drawing/2014/main" id="{7E01C300-F00F-EA12-1F60-A7F71C009735}"/>
              </a:ext>
            </a:extLst>
          </p:cNvPr>
          <p:cNvSpPr/>
          <p:nvPr/>
        </p:nvSpPr>
        <p:spPr>
          <a:xfrm>
            <a:off x="1536938" y="4217837"/>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2" name="Flèche vers la droite 21">
            <a:extLst>
              <a:ext uri="{FF2B5EF4-FFF2-40B4-BE49-F238E27FC236}">
                <a16:creationId xmlns:a16="http://schemas.microsoft.com/office/drawing/2014/main" id="{32E5B03D-DE4F-2FE9-0A86-1E3F4FBC0CB1}"/>
              </a:ext>
            </a:extLst>
          </p:cNvPr>
          <p:cNvSpPr/>
          <p:nvPr/>
        </p:nvSpPr>
        <p:spPr>
          <a:xfrm>
            <a:off x="2480061" y="2605957"/>
            <a:ext cx="1079912" cy="89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 name="Ellipse 3">
            <a:extLst>
              <a:ext uri="{FF2B5EF4-FFF2-40B4-BE49-F238E27FC236}">
                <a16:creationId xmlns:a16="http://schemas.microsoft.com/office/drawing/2014/main" id="{7DC69817-CCED-91B2-DF54-95D24AB51D82}"/>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21</a:t>
            </a:r>
          </a:p>
        </p:txBody>
      </p:sp>
      <p:pic>
        <p:nvPicPr>
          <p:cNvPr id="10" name="Graphique 9" descr="Back contour">
            <a:extLst>
              <a:ext uri="{FF2B5EF4-FFF2-40B4-BE49-F238E27FC236}">
                <a16:creationId xmlns:a16="http://schemas.microsoft.com/office/drawing/2014/main" id="{9F89EFF4-A993-0F7E-9166-4014C0B4FF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068519">
            <a:off x="5675517" y="681018"/>
            <a:ext cx="1685057" cy="168505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74FC1A29-3D79-992F-C7FD-5DF7FFE52C83}"/>
              </a:ext>
            </a:extLst>
          </p:cNvPr>
          <p:cNvSpPr/>
          <p:nvPr/>
        </p:nvSpPr>
        <p:spPr>
          <a:xfrm>
            <a:off x="6665301" y="4976101"/>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4" name="Rectangle 53">
            <a:extLst>
              <a:ext uri="{FF2B5EF4-FFF2-40B4-BE49-F238E27FC236}">
                <a16:creationId xmlns:a16="http://schemas.microsoft.com/office/drawing/2014/main" id="{FE4D279E-CFF9-08DD-7240-130C9BF34107}"/>
              </a:ext>
            </a:extLst>
          </p:cNvPr>
          <p:cNvSpPr/>
          <p:nvPr/>
        </p:nvSpPr>
        <p:spPr>
          <a:xfrm>
            <a:off x="4388334" y="4968518"/>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2" name="Rectangle 51">
            <a:extLst>
              <a:ext uri="{FF2B5EF4-FFF2-40B4-BE49-F238E27FC236}">
                <a16:creationId xmlns:a16="http://schemas.microsoft.com/office/drawing/2014/main" id="{CB9F5B27-E3D4-F1BE-04FC-B2E67FC11A7D}"/>
              </a:ext>
            </a:extLst>
          </p:cNvPr>
          <p:cNvSpPr/>
          <p:nvPr/>
        </p:nvSpPr>
        <p:spPr>
          <a:xfrm>
            <a:off x="6665301" y="3176723"/>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61618">
            <a:off x="188947" y="2907196"/>
            <a:ext cx="1960620" cy="1593450"/>
          </a:xfrm>
          <a:prstGeom prst="rect">
            <a:avLst/>
          </a:prstGeom>
        </p:spPr>
      </p:pic>
      <p:sp>
        <p:nvSpPr>
          <p:cNvPr id="45" name="TextBox 13">
            <a:extLst>
              <a:ext uri="{FF2B5EF4-FFF2-40B4-BE49-F238E27FC236}">
                <a16:creationId xmlns:a16="http://schemas.microsoft.com/office/drawing/2014/main" id="{CCD864BB-15FC-902D-2D56-7570739E2A47}"/>
              </a:ext>
            </a:extLst>
          </p:cNvPr>
          <p:cNvSpPr txBox="1"/>
          <p:nvPr/>
        </p:nvSpPr>
        <p:spPr>
          <a:xfrm>
            <a:off x="1" y="257198"/>
            <a:ext cx="9144000" cy="1077218"/>
          </a:xfrm>
          <a:prstGeom prst="rect">
            <a:avLst/>
          </a:prstGeom>
          <a:solidFill>
            <a:schemeClr val="tx2">
              <a:lumMod val="20000"/>
              <a:lumOff val="80000"/>
            </a:schemeClr>
          </a:solidFill>
        </p:spPr>
        <p:txBody>
          <a:bodyPr wrap="square" lIns="0" tIns="0" rIns="0" bIns="0" rtlCol="0" anchor="t">
            <a:spAutoFit/>
          </a:bodyPr>
          <a:lstStyle/>
          <a:p>
            <a:pPr marL="321465" indent="-321465" algn="ctr">
              <a:lnSpc>
                <a:spcPts val="2099"/>
              </a:lnSpc>
              <a:buAutoNum type="arabicPeriod"/>
            </a:pPr>
            <a:r>
              <a:rPr lang="en-US" sz="1875" dirty="0">
                <a:solidFill>
                  <a:srgbClr val="000000"/>
                </a:solidFill>
                <a:latin typeface="Open Sans Light"/>
              </a:rPr>
              <a:t>Cut each trading items</a:t>
            </a:r>
          </a:p>
          <a:p>
            <a:pPr marL="321465" indent="-321465" algn="ctr">
              <a:lnSpc>
                <a:spcPts val="2099"/>
              </a:lnSpc>
              <a:buAutoNum type="arabicPeriod"/>
            </a:pPr>
            <a:r>
              <a:rPr lang="en-US" sz="1875" dirty="0">
                <a:solidFill>
                  <a:srgbClr val="000000"/>
                </a:solidFill>
                <a:latin typeface="Open Sans Light"/>
              </a:rPr>
              <a:t>Paste the items on the following page</a:t>
            </a:r>
          </a:p>
          <a:p>
            <a:pPr marL="750084" lvl="1" indent="-321465" algn="ctr">
              <a:lnSpc>
                <a:spcPts val="2099"/>
              </a:lnSpc>
              <a:buFont typeface="+mj-lt"/>
              <a:buAutoNum type="alphaLcParenR"/>
            </a:pPr>
            <a:r>
              <a:rPr lang="en-US" sz="1875" dirty="0">
                <a:solidFill>
                  <a:srgbClr val="000000"/>
                </a:solidFill>
                <a:latin typeface="Open Sans Light"/>
              </a:rPr>
              <a:t>On your left : what is traded in by Inuit</a:t>
            </a:r>
          </a:p>
          <a:p>
            <a:pPr marL="750084" lvl="1" indent="-321465" algn="ctr">
              <a:lnSpc>
                <a:spcPts val="2099"/>
              </a:lnSpc>
              <a:buFont typeface="+mj-lt"/>
              <a:buAutoNum type="alphaLcParenR"/>
            </a:pPr>
            <a:r>
              <a:rPr lang="en-US" sz="1875" dirty="0">
                <a:solidFill>
                  <a:srgbClr val="000000"/>
                </a:solidFill>
                <a:latin typeface="Open Sans Light"/>
              </a:rPr>
              <a:t>On your right: what is traded by HBC</a:t>
            </a:r>
          </a:p>
        </p:txBody>
      </p:sp>
      <p:sp>
        <p:nvSpPr>
          <p:cNvPr id="46" name="Explosion 1 45">
            <a:extLst>
              <a:ext uri="{FF2B5EF4-FFF2-40B4-BE49-F238E27FC236}">
                <a16:creationId xmlns:a16="http://schemas.microsoft.com/office/drawing/2014/main" id="{79658D5B-B901-D9C5-409F-A37A19101B43}"/>
              </a:ext>
            </a:extLst>
          </p:cNvPr>
          <p:cNvSpPr/>
          <p:nvPr/>
        </p:nvSpPr>
        <p:spPr>
          <a:xfrm rot="21429804">
            <a:off x="674478" y="-92253"/>
            <a:ext cx="1643063" cy="1653249"/>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13">
                <a:solidFill>
                  <a:srgbClr val="000000"/>
                </a:solidFill>
                <a:latin typeface="Open Sans Light"/>
              </a:rPr>
              <a:t>Trading post activity</a:t>
            </a:r>
            <a:endParaRPr lang="fr-CA" sz="1313"/>
          </a:p>
        </p:txBody>
      </p:sp>
      <p:sp>
        <p:nvSpPr>
          <p:cNvPr id="47" name="Rectangle 46">
            <a:extLst>
              <a:ext uri="{FF2B5EF4-FFF2-40B4-BE49-F238E27FC236}">
                <a16:creationId xmlns:a16="http://schemas.microsoft.com/office/drawing/2014/main" id="{C90E747A-2439-8DE2-BDCB-890FC380273F}"/>
              </a:ext>
            </a:extLst>
          </p:cNvPr>
          <p:cNvSpPr/>
          <p:nvPr/>
        </p:nvSpPr>
        <p:spPr>
          <a:xfrm>
            <a:off x="2051336" y="1356101"/>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Tea</a:t>
            </a:r>
          </a:p>
        </p:txBody>
      </p:sp>
      <p:pic>
        <p:nvPicPr>
          <p:cNvPr id="24" name="Picture 2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178058" y="1401091"/>
            <a:ext cx="1320264" cy="1321916"/>
          </a:xfrm>
          <a:prstGeom prst="rect">
            <a:avLst/>
          </a:prstGeom>
        </p:spPr>
      </p:pic>
      <p:sp>
        <p:nvSpPr>
          <p:cNvPr id="48" name="Rectangle 47">
            <a:extLst>
              <a:ext uri="{FF2B5EF4-FFF2-40B4-BE49-F238E27FC236}">
                <a16:creationId xmlns:a16="http://schemas.microsoft.com/office/drawing/2014/main" id="{84313C7E-F124-C965-BBDB-92A17FBF9AF8}"/>
              </a:ext>
            </a:extLst>
          </p:cNvPr>
          <p:cNvSpPr/>
          <p:nvPr/>
        </p:nvSpPr>
        <p:spPr>
          <a:xfrm>
            <a:off x="4325134" y="1362194"/>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Fur</a:t>
            </a:r>
          </a:p>
        </p:txBody>
      </p:sp>
      <p:pic>
        <p:nvPicPr>
          <p:cNvPr id="38" name="Image 37">
            <a:extLst>
              <a:ext uri="{FF2B5EF4-FFF2-40B4-BE49-F238E27FC236}">
                <a16:creationId xmlns:a16="http://schemas.microsoft.com/office/drawing/2014/main" id="{FFA1A53D-71D4-2765-9BB6-F935115708B4}"/>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930" b="92958" l="4709" r="95740">
                        <a14:foregroundMark x1="76009" y1="13380" x2="52466" y2="1643"/>
                        <a14:foregroundMark x1="52466" y1="1643" x2="27803" y2="4930"/>
                        <a14:foregroundMark x1="27803" y1="4930" x2="19507" y2="12676"/>
                        <a14:foregroundMark x1="10090" y1="29577" x2="4709" y2="55164"/>
                        <a14:foregroundMark x1="4709" y1="55164" x2="13901" y2="74413"/>
                        <a14:foregroundMark x1="24664" y1="86620" x2="49552" y2="93427"/>
                        <a14:foregroundMark x1="49552" y1="93427" x2="75336" y2="86150"/>
                        <a14:foregroundMark x1="75336" y1="86150" x2="76457" y2="85211"/>
                        <a14:foregroundMark x1="86323" y1="22535" x2="97534" y2="45305"/>
                        <a14:foregroundMark x1="97534" y1="45305" x2="90135" y2="72535"/>
                        <a14:foregroundMark x1="90135" y1="72535" x2="89013" y2="72770"/>
                        <a14:foregroundMark x1="88117" y1="27465" x2="95740" y2="53052"/>
                        <a14:foregroundMark x1="95740" y1="53052" x2="86771" y2="69953"/>
                      </a14:backgroundRemoval>
                    </a14:imgEffect>
                  </a14:imgLayer>
                </a14:imgProps>
              </a:ext>
              <a:ext uri="{28A0092B-C50C-407E-A947-70E740481C1C}">
                <a14:useLocalDpi xmlns:a14="http://schemas.microsoft.com/office/drawing/2010/main" val="0"/>
              </a:ext>
            </a:extLst>
          </a:blip>
          <a:srcRect l="21839" t="11610" r="17409" b="13769"/>
          <a:stretch/>
        </p:blipFill>
        <p:spPr>
          <a:xfrm rot="5400000">
            <a:off x="4519497" y="1303459"/>
            <a:ext cx="1298773" cy="1523724"/>
          </a:xfrm>
          <a:prstGeom prst="rect">
            <a:avLst/>
          </a:prstGeom>
          <a:ln w="25400">
            <a:noFill/>
            <a:prstDash val="lgDashDot"/>
          </a:ln>
        </p:spPr>
      </p:pic>
      <p:sp>
        <p:nvSpPr>
          <p:cNvPr id="49" name="Rectangle 48">
            <a:extLst>
              <a:ext uri="{FF2B5EF4-FFF2-40B4-BE49-F238E27FC236}">
                <a16:creationId xmlns:a16="http://schemas.microsoft.com/office/drawing/2014/main" id="{C3928560-B881-A17D-1B5D-34F23F800E49}"/>
              </a:ext>
            </a:extLst>
          </p:cNvPr>
          <p:cNvSpPr/>
          <p:nvPr/>
        </p:nvSpPr>
        <p:spPr>
          <a:xfrm>
            <a:off x="6665301" y="1377347"/>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Tobacco</a:t>
            </a:r>
          </a:p>
        </p:txBody>
      </p:sp>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914540" y="1501008"/>
            <a:ext cx="1189017" cy="1024042"/>
          </a:xfrm>
          <a:prstGeom prst="rect">
            <a:avLst/>
          </a:prstGeom>
        </p:spPr>
      </p:pic>
      <p:sp>
        <p:nvSpPr>
          <p:cNvPr id="50" name="Rectangle 49">
            <a:extLst>
              <a:ext uri="{FF2B5EF4-FFF2-40B4-BE49-F238E27FC236}">
                <a16:creationId xmlns:a16="http://schemas.microsoft.com/office/drawing/2014/main" id="{40593547-4DB3-31F5-5A83-9AF576260E2B}"/>
              </a:ext>
            </a:extLst>
          </p:cNvPr>
          <p:cNvSpPr/>
          <p:nvPr/>
        </p:nvSpPr>
        <p:spPr>
          <a:xfrm>
            <a:off x="2028338" y="3162309"/>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err="1"/>
              <a:t>Blubber</a:t>
            </a:r>
            <a:endParaRPr lang="fr-CA" sz="1583"/>
          </a:p>
        </p:txBody>
      </p:sp>
      <p:pic>
        <p:nvPicPr>
          <p:cNvPr id="27" name="Picture 2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141973" y="3276851"/>
            <a:ext cx="1492525" cy="783576"/>
          </a:xfrm>
          <a:prstGeom prst="rect">
            <a:avLst/>
          </a:prstGeom>
        </p:spPr>
      </p:pic>
      <p:sp>
        <p:nvSpPr>
          <p:cNvPr id="51" name="Rectangle 50">
            <a:extLst>
              <a:ext uri="{FF2B5EF4-FFF2-40B4-BE49-F238E27FC236}">
                <a16:creationId xmlns:a16="http://schemas.microsoft.com/office/drawing/2014/main" id="{F30DF65F-5718-EBFF-A668-6CD61BB214C3}"/>
              </a:ext>
            </a:extLst>
          </p:cNvPr>
          <p:cNvSpPr/>
          <p:nvPr/>
        </p:nvSpPr>
        <p:spPr>
          <a:xfrm>
            <a:off x="4359760" y="3165356"/>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err="1"/>
              <a:t>Firearm</a:t>
            </a:r>
            <a:endParaRPr lang="fr-CA" sz="1583"/>
          </a:p>
        </p:txBody>
      </p:sp>
      <p:pic>
        <p:nvPicPr>
          <p:cNvPr id="28" name="Picture 2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890618" y="3276850"/>
            <a:ext cx="1236859" cy="922022"/>
          </a:xfrm>
          <a:prstGeom prst="rect">
            <a:avLst/>
          </a:prstGeom>
        </p:spPr>
      </p:pic>
      <p:sp>
        <p:nvSpPr>
          <p:cNvPr id="53" name="Rectangle 52">
            <a:extLst>
              <a:ext uri="{FF2B5EF4-FFF2-40B4-BE49-F238E27FC236}">
                <a16:creationId xmlns:a16="http://schemas.microsoft.com/office/drawing/2014/main" id="{5290E441-5DEB-6256-544A-5E6B8A3A9EA2}"/>
              </a:ext>
            </a:extLst>
          </p:cNvPr>
          <p:cNvSpPr/>
          <p:nvPr/>
        </p:nvSpPr>
        <p:spPr>
          <a:xfrm>
            <a:off x="2028338" y="4968518"/>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6" name="Picture 1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337302" y="5040568"/>
            <a:ext cx="1023976" cy="957417"/>
          </a:xfrm>
          <a:prstGeom prst="rect">
            <a:avLst/>
          </a:prstGeom>
        </p:spPr>
      </p:pic>
      <p:pic>
        <p:nvPicPr>
          <p:cNvPr id="15" name="Picture 1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4691841" y="5049707"/>
            <a:ext cx="1025014" cy="958388"/>
          </a:xfrm>
          <a:prstGeom prst="rect">
            <a:avLst/>
          </a:prstGeom>
        </p:spPr>
      </p:pic>
      <p:pic>
        <p:nvPicPr>
          <p:cNvPr id="26" name="Picture 2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7037645" y="5057319"/>
            <a:ext cx="905834" cy="1114872"/>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176517">
            <a:off x="4652560" y="3271320"/>
            <a:ext cx="1215777" cy="1276408"/>
          </a:xfrm>
          <a:prstGeom prst="rect">
            <a:avLst/>
          </a:prstGeom>
        </p:spPr>
      </p:pic>
      <p:sp>
        <p:nvSpPr>
          <p:cNvPr id="7" name="ZoneTexte 6">
            <a:extLst>
              <a:ext uri="{FF2B5EF4-FFF2-40B4-BE49-F238E27FC236}">
                <a16:creationId xmlns:a16="http://schemas.microsoft.com/office/drawing/2014/main" id="{6CF9644B-B315-EDD3-2CBD-50D980EE98E1}"/>
              </a:ext>
            </a:extLst>
          </p:cNvPr>
          <p:cNvSpPr txBox="1"/>
          <p:nvPr/>
        </p:nvSpPr>
        <p:spPr>
          <a:xfrm>
            <a:off x="7189038" y="4463754"/>
            <a:ext cx="622030" cy="335926"/>
          </a:xfrm>
          <a:prstGeom prst="rect">
            <a:avLst/>
          </a:prstGeom>
          <a:noFill/>
        </p:spPr>
        <p:txBody>
          <a:bodyPr wrap="none" rtlCol="0">
            <a:spAutoFit/>
          </a:bodyPr>
          <a:lstStyle/>
          <a:p>
            <a:r>
              <a:rPr lang="fr-CA" sz="1583" err="1">
                <a:solidFill>
                  <a:schemeClr val="bg1"/>
                </a:solidFill>
              </a:rPr>
              <a:t>Meat</a:t>
            </a:r>
            <a:endParaRPr lang="fr-CA" sz="1583">
              <a:solidFill>
                <a:schemeClr val="bg1"/>
              </a:solidFill>
            </a:endParaRPr>
          </a:p>
        </p:txBody>
      </p:sp>
      <p:sp>
        <p:nvSpPr>
          <p:cNvPr id="8" name="ZoneTexte 7">
            <a:extLst>
              <a:ext uri="{FF2B5EF4-FFF2-40B4-BE49-F238E27FC236}">
                <a16:creationId xmlns:a16="http://schemas.microsoft.com/office/drawing/2014/main" id="{D24D3CD0-C04A-510D-AE9F-E2E74FFC4B2F}"/>
              </a:ext>
            </a:extLst>
          </p:cNvPr>
          <p:cNvSpPr txBox="1"/>
          <p:nvPr/>
        </p:nvSpPr>
        <p:spPr>
          <a:xfrm>
            <a:off x="4596243" y="6273110"/>
            <a:ext cx="1215397" cy="335926"/>
          </a:xfrm>
          <a:prstGeom prst="rect">
            <a:avLst/>
          </a:prstGeom>
          <a:noFill/>
        </p:spPr>
        <p:txBody>
          <a:bodyPr wrap="none" rtlCol="0">
            <a:spAutoFit/>
          </a:bodyPr>
          <a:lstStyle/>
          <a:p>
            <a:r>
              <a:rPr lang="fr-CA" sz="1583">
                <a:solidFill>
                  <a:schemeClr val="bg1"/>
                </a:solidFill>
              </a:rPr>
              <a:t>Ammunition</a:t>
            </a:r>
          </a:p>
        </p:txBody>
      </p:sp>
      <p:sp>
        <p:nvSpPr>
          <p:cNvPr id="9" name="ZoneTexte 8">
            <a:extLst>
              <a:ext uri="{FF2B5EF4-FFF2-40B4-BE49-F238E27FC236}">
                <a16:creationId xmlns:a16="http://schemas.microsoft.com/office/drawing/2014/main" id="{16E29CE0-6FBC-C5AD-6881-D1C38DAE658A}"/>
              </a:ext>
            </a:extLst>
          </p:cNvPr>
          <p:cNvSpPr txBox="1"/>
          <p:nvPr/>
        </p:nvSpPr>
        <p:spPr>
          <a:xfrm>
            <a:off x="2560020" y="6307456"/>
            <a:ext cx="543739" cy="335926"/>
          </a:xfrm>
          <a:prstGeom prst="rect">
            <a:avLst/>
          </a:prstGeom>
          <a:noFill/>
        </p:spPr>
        <p:txBody>
          <a:bodyPr wrap="none" rtlCol="0">
            <a:spAutoFit/>
          </a:bodyPr>
          <a:lstStyle/>
          <a:p>
            <a:r>
              <a:rPr lang="fr-CA" sz="1583">
                <a:solidFill>
                  <a:schemeClr val="bg1"/>
                </a:solidFill>
              </a:rPr>
              <a:t>Pipe</a:t>
            </a:r>
          </a:p>
        </p:txBody>
      </p:sp>
      <p:sp>
        <p:nvSpPr>
          <p:cNvPr id="10" name="ZoneTexte 9">
            <a:extLst>
              <a:ext uri="{FF2B5EF4-FFF2-40B4-BE49-F238E27FC236}">
                <a16:creationId xmlns:a16="http://schemas.microsoft.com/office/drawing/2014/main" id="{47270587-EB53-611A-E59B-1A6FA37C501F}"/>
              </a:ext>
            </a:extLst>
          </p:cNvPr>
          <p:cNvSpPr txBox="1"/>
          <p:nvPr/>
        </p:nvSpPr>
        <p:spPr>
          <a:xfrm>
            <a:off x="7196311" y="6284068"/>
            <a:ext cx="609462" cy="335926"/>
          </a:xfrm>
          <a:prstGeom prst="rect">
            <a:avLst/>
          </a:prstGeom>
          <a:noFill/>
        </p:spPr>
        <p:txBody>
          <a:bodyPr wrap="none" rtlCol="0">
            <a:spAutoFit/>
          </a:bodyPr>
          <a:lstStyle/>
          <a:p>
            <a:r>
              <a:rPr lang="fr-CA" sz="1583" err="1">
                <a:solidFill>
                  <a:schemeClr val="bg1"/>
                </a:solidFill>
              </a:rPr>
              <a:t>Flour</a:t>
            </a:r>
            <a:endParaRPr lang="fr-CA" sz="1583">
              <a:solidFill>
                <a:schemeClr val="bg1"/>
              </a:solidFill>
            </a:endParaRPr>
          </a:p>
        </p:txBody>
      </p:sp>
      <p:sp>
        <p:nvSpPr>
          <p:cNvPr id="6" name="Ellipse 5">
            <a:extLst>
              <a:ext uri="{FF2B5EF4-FFF2-40B4-BE49-F238E27FC236}">
                <a16:creationId xmlns:a16="http://schemas.microsoft.com/office/drawing/2014/main" id="{2EA25E3A-B292-9D76-586A-DA8CC52C065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3431" r="3431"/>
          <a:stretch>
            <a:fillRect/>
          </a:stretch>
        </p:blipFill>
        <p:spPr>
          <a:xfrm>
            <a:off x="3931550" y="2531610"/>
            <a:ext cx="1803960" cy="1709303"/>
          </a:xfrm>
          <a:prstGeom prst="rect">
            <a:avLst/>
          </a:prstGeom>
        </p:spPr>
      </p:pic>
      <p:sp>
        <p:nvSpPr>
          <p:cNvPr id="21" name="AutoShape 21"/>
          <p:cNvSpPr/>
          <p:nvPr/>
        </p:nvSpPr>
        <p:spPr>
          <a:xfrm rot="2973366">
            <a:off x="2263979" y="1739548"/>
            <a:ext cx="2429652" cy="157739"/>
          </a:xfrm>
          <a:prstGeom prst="line">
            <a:avLst/>
          </a:prstGeom>
          <a:ln w="47625" cap="rnd">
            <a:solidFill>
              <a:srgbClr val="000000"/>
            </a:solidFill>
            <a:prstDash val="solid"/>
            <a:headEnd type="none" w="sm" len="sm"/>
            <a:tailEnd type="triangle" w="lg" len="med"/>
          </a:ln>
        </p:spPr>
        <p:txBody>
          <a:bodyPr/>
          <a:lstStyle/>
          <a:p>
            <a:endParaRPr lang="fr-CA"/>
          </a:p>
        </p:txBody>
      </p:sp>
      <p:sp>
        <p:nvSpPr>
          <p:cNvPr id="22" name="AutoShape 22"/>
          <p:cNvSpPr/>
          <p:nvPr/>
        </p:nvSpPr>
        <p:spPr>
          <a:xfrm rot="761335">
            <a:off x="1982057" y="2803323"/>
            <a:ext cx="1969777" cy="35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3" name="AutoShape 23"/>
          <p:cNvSpPr/>
          <p:nvPr/>
        </p:nvSpPr>
        <p:spPr>
          <a:xfrm rot="-1228501">
            <a:off x="1969495" y="3948085"/>
            <a:ext cx="1987574" cy="21306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4" name="AutoShape 24"/>
          <p:cNvSpPr/>
          <p:nvPr/>
        </p:nvSpPr>
        <p:spPr>
          <a:xfrm rot="-3304776" flipH="1">
            <a:off x="3896604" y="4559174"/>
            <a:ext cx="868351" cy="21804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5" name="AutoShape 25"/>
          <p:cNvSpPr/>
          <p:nvPr/>
        </p:nvSpPr>
        <p:spPr>
          <a:xfrm rot="-4386830">
            <a:off x="5003116" y="2126144"/>
            <a:ext cx="862374"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6" name="AutoShape 26"/>
          <p:cNvSpPr/>
          <p:nvPr/>
        </p:nvSpPr>
        <p:spPr>
          <a:xfrm rot="-2031874" flipV="1">
            <a:off x="5397676" y="1929467"/>
            <a:ext cx="1715741" cy="415132"/>
          </a:xfrm>
          <a:prstGeom prst="line">
            <a:avLst/>
          </a:prstGeom>
          <a:ln w="47625" cap="rnd">
            <a:solidFill>
              <a:srgbClr val="000000"/>
            </a:solidFill>
            <a:prstDash val="solid"/>
            <a:headEnd type="none" w="sm" len="sm"/>
            <a:tailEnd type="triangle" w="lg" len="med"/>
          </a:ln>
        </p:spPr>
        <p:txBody>
          <a:bodyPr/>
          <a:lstStyle/>
          <a:p>
            <a:endParaRPr lang="fr-CA"/>
          </a:p>
        </p:txBody>
      </p:sp>
      <p:sp>
        <p:nvSpPr>
          <p:cNvPr id="27" name="AutoShape 27"/>
          <p:cNvSpPr/>
          <p:nvPr/>
        </p:nvSpPr>
        <p:spPr>
          <a:xfrm>
            <a:off x="5735513" y="3471743"/>
            <a:ext cx="876629"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8" name="AutoShape 28"/>
          <p:cNvSpPr/>
          <p:nvPr/>
        </p:nvSpPr>
        <p:spPr>
          <a:xfrm rot="2383902">
            <a:off x="5591759" y="4392261"/>
            <a:ext cx="1153592"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9" name="AutoShape 29"/>
          <p:cNvSpPr/>
          <p:nvPr/>
        </p:nvSpPr>
        <p:spPr>
          <a:xfrm rot="4286545">
            <a:off x="5103646" y="4639826"/>
            <a:ext cx="724094" cy="0"/>
          </a:xfrm>
          <a:prstGeom prst="line">
            <a:avLst/>
          </a:prstGeom>
          <a:ln w="47625" cap="rnd">
            <a:solidFill>
              <a:srgbClr val="000000"/>
            </a:solidFill>
            <a:prstDash val="solid"/>
            <a:headEnd type="none" w="sm" len="sm"/>
            <a:tailEnd type="triangle" w="lg" len="med"/>
          </a:ln>
        </p:spPr>
        <p:txBody>
          <a:bodyPr/>
          <a:lstStyle/>
          <a:p>
            <a:endParaRPr lang="fr-CA"/>
          </a:p>
        </p:txBody>
      </p:sp>
      <p:grpSp>
        <p:nvGrpSpPr>
          <p:cNvPr id="30" name="Group 30"/>
          <p:cNvGrpSpPr/>
          <p:nvPr/>
        </p:nvGrpSpPr>
        <p:grpSpPr>
          <a:xfrm>
            <a:off x="4520950" y="2885732"/>
            <a:ext cx="625167" cy="356762"/>
            <a:chOff x="0" y="0"/>
            <a:chExt cx="7620000" cy="4348480"/>
          </a:xfrm>
        </p:grpSpPr>
        <p:sp>
          <p:nvSpPr>
            <p:cNvPr id="31" name="Freeform 31"/>
            <p:cNvSpPr/>
            <p:nvPr/>
          </p:nvSpPr>
          <p:spPr>
            <a:xfrm>
              <a:off x="304800" y="304800"/>
              <a:ext cx="7315200" cy="4043680"/>
            </a:xfrm>
            <a:custGeom>
              <a:avLst/>
              <a:gdLst/>
              <a:ahLst/>
              <a:cxnLst/>
              <a:rect l="l" t="t" r="r" b="b"/>
              <a:pathLst>
                <a:path w="7315200" h="4043680">
                  <a:moveTo>
                    <a:pt x="7315200" y="0"/>
                  </a:moveTo>
                  <a:lnTo>
                    <a:pt x="7315200" y="4043680"/>
                  </a:lnTo>
                  <a:lnTo>
                    <a:pt x="0" y="4043680"/>
                  </a:lnTo>
                  <a:lnTo>
                    <a:pt x="0" y="3738880"/>
                  </a:lnTo>
                  <a:lnTo>
                    <a:pt x="7010400" y="3738880"/>
                  </a:lnTo>
                  <a:lnTo>
                    <a:pt x="7010400" y="0"/>
                  </a:lnTo>
                  <a:close/>
                </a:path>
              </a:pathLst>
            </a:custGeom>
            <a:solidFill>
              <a:srgbClr val="40782F"/>
            </a:solidFill>
          </p:spPr>
          <p:txBody>
            <a:bodyPr/>
            <a:lstStyle/>
            <a:p>
              <a:endParaRPr lang="fr-CA"/>
            </a:p>
          </p:txBody>
        </p:sp>
        <p:sp>
          <p:nvSpPr>
            <p:cNvPr id="32" name="Freeform 32"/>
            <p:cNvSpPr/>
            <p:nvPr/>
          </p:nvSpPr>
          <p:spPr>
            <a:xfrm>
              <a:off x="0" y="0"/>
              <a:ext cx="7315200" cy="4043680"/>
            </a:xfrm>
            <a:custGeom>
              <a:avLst/>
              <a:gdLst/>
              <a:ahLst/>
              <a:cxnLst/>
              <a:rect l="l" t="t" r="r" b="b"/>
              <a:pathLst>
                <a:path w="7315200" h="4043680">
                  <a:moveTo>
                    <a:pt x="0" y="0"/>
                  </a:moveTo>
                  <a:lnTo>
                    <a:pt x="7315200" y="0"/>
                  </a:lnTo>
                  <a:lnTo>
                    <a:pt x="7315200" y="4043680"/>
                  </a:lnTo>
                  <a:lnTo>
                    <a:pt x="0" y="4043680"/>
                  </a:lnTo>
                  <a:close/>
                </a:path>
              </a:pathLst>
            </a:custGeom>
            <a:solidFill>
              <a:srgbClr val="B5E2E8"/>
            </a:solidFill>
          </p:spPr>
          <p:txBody>
            <a:bodyPr/>
            <a:lstStyle/>
            <a:p>
              <a:endParaRPr lang="fr-CA"/>
            </a:p>
          </p:txBody>
        </p:sp>
      </p:grpSp>
      <p:sp>
        <p:nvSpPr>
          <p:cNvPr id="33" name="TextBox 33"/>
          <p:cNvSpPr txBox="1"/>
          <p:nvPr/>
        </p:nvSpPr>
        <p:spPr>
          <a:xfrm>
            <a:off x="4520950" y="2893050"/>
            <a:ext cx="625167" cy="347211"/>
          </a:xfrm>
          <a:prstGeom prst="rect">
            <a:avLst/>
          </a:prstGeom>
        </p:spPr>
        <p:txBody>
          <a:bodyPr lIns="0" tIns="0" rIns="0" bIns="0" rtlCol="0" anchor="t">
            <a:spAutoFit/>
          </a:bodyPr>
          <a:lstStyle/>
          <a:p>
            <a:pPr algn="ctr">
              <a:lnSpc>
                <a:spcPts val="2887"/>
              </a:lnSpc>
            </a:pPr>
            <a:r>
              <a:rPr lang="en-US" sz="2062">
                <a:solidFill>
                  <a:srgbClr val="000000"/>
                </a:solidFill>
                <a:latin typeface="Open Sans Light"/>
              </a:rPr>
              <a:t>HBC</a:t>
            </a:r>
          </a:p>
        </p:txBody>
      </p:sp>
      <p:pic>
        <p:nvPicPr>
          <p:cNvPr id="34" name="Picture 34"/>
          <p:cNvPicPr>
            <a:picLocks noChangeAspect="1"/>
          </p:cNvPicPr>
          <p:nvPr/>
        </p:nvPicPr>
        <p:blipFill>
          <a:blip r:embed="rId4"/>
          <a:srcRect b="65584"/>
          <a:stretch>
            <a:fillRect/>
          </a:stretch>
        </p:blipFill>
        <p:spPr>
          <a:xfrm>
            <a:off x="6758905" y="4"/>
            <a:ext cx="1242098" cy="360983"/>
          </a:xfrm>
          <a:prstGeom prst="rect">
            <a:avLst/>
          </a:prstGeom>
        </p:spPr>
      </p:pic>
      <p:sp>
        <p:nvSpPr>
          <p:cNvPr id="41" name="Rectangle 40">
            <a:extLst>
              <a:ext uri="{FF2B5EF4-FFF2-40B4-BE49-F238E27FC236}">
                <a16:creationId xmlns:a16="http://schemas.microsoft.com/office/drawing/2014/main" id="{A72C02F2-09D1-00B2-62AC-E5AF9311F1CC}"/>
              </a:ext>
            </a:extLst>
          </p:cNvPr>
          <p:cNvSpPr/>
          <p:nvPr/>
        </p:nvSpPr>
        <p:spPr>
          <a:xfrm>
            <a:off x="1054613" y="26048"/>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2" name="Rectangle 41">
            <a:extLst>
              <a:ext uri="{FF2B5EF4-FFF2-40B4-BE49-F238E27FC236}">
                <a16:creationId xmlns:a16="http://schemas.microsoft.com/office/drawing/2014/main" id="{723DDCB6-5F03-73DF-4C9E-AA70D92F95A6}"/>
              </a:ext>
            </a:extLst>
          </p:cNvPr>
          <p:cNvSpPr/>
          <p:nvPr/>
        </p:nvSpPr>
        <p:spPr>
          <a:xfrm>
            <a:off x="318650" y="1741500"/>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3" name="Rectangle 42">
            <a:extLst>
              <a:ext uri="{FF2B5EF4-FFF2-40B4-BE49-F238E27FC236}">
                <a16:creationId xmlns:a16="http://schemas.microsoft.com/office/drawing/2014/main" id="{B910C40B-F184-DA20-FB18-680CCFD52894}"/>
              </a:ext>
            </a:extLst>
          </p:cNvPr>
          <p:cNvSpPr/>
          <p:nvPr/>
        </p:nvSpPr>
        <p:spPr>
          <a:xfrm>
            <a:off x="319421" y="3471743"/>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4" name="Rectangle 43">
            <a:extLst>
              <a:ext uri="{FF2B5EF4-FFF2-40B4-BE49-F238E27FC236}">
                <a16:creationId xmlns:a16="http://schemas.microsoft.com/office/drawing/2014/main" id="{7E6B01CB-192F-F4D2-7158-336469B45B0C}"/>
              </a:ext>
            </a:extLst>
          </p:cNvPr>
          <p:cNvSpPr/>
          <p:nvPr/>
        </p:nvSpPr>
        <p:spPr>
          <a:xfrm>
            <a:off x="2741859" y="5110364"/>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5" name="Rectangle 44">
            <a:extLst>
              <a:ext uri="{FF2B5EF4-FFF2-40B4-BE49-F238E27FC236}">
                <a16:creationId xmlns:a16="http://schemas.microsoft.com/office/drawing/2014/main" id="{45445427-7AAA-B1FA-C57A-E526C8887FBB}"/>
              </a:ext>
            </a:extLst>
          </p:cNvPr>
          <p:cNvSpPr/>
          <p:nvPr/>
        </p:nvSpPr>
        <p:spPr>
          <a:xfrm>
            <a:off x="4745807" y="26048"/>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6" name="Rectangle 45">
            <a:extLst>
              <a:ext uri="{FF2B5EF4-FFF2-40B4-BE49-F238E27FC236}">
                <a16:creationId xmlns:a16="http://schemas.microsoft.com/office/drawing/2014/main" id="{B76A4B71-2614-2DD9-3060-13B6ACFE83DA}"/>
              </a:ext>
            </a:extLst>
          </p:cNvPr>
          <p:cNvSpPr/>
          <p:nvPr/>
        </p:nvSpPr>
        <p:spPr>
          <a:xfrm>
            <a:off x="4807040" y="5058969"/>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7" name="Rectangle 46">
            <a:extLst>
              <a:ext uri="{FF2B5EF4-FFF2-40B4-BE49-F238E27FC236}">
                <a16:creationId xmlns:a16="http://schemas.microsoft.com/office/drawing/2014/main" id="{63C2F314-07DA-0722-9EAE-D60A453CB7B4}"/>
              </a:ext>
            </a:extLst>
          </p:cNvPr>
          <p:cNvSpPr/>
          <p:nvPr/>
        </p:nvSpPr>
        <p:spPr>
          <a:xfrm>
            <a:off x="6852224" y="607943"/>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8" name="Rectangle 47">
            <a:extLst>
              <a:ext uri="{FF2B5EF4-FFF2-40B4-BE49-F238E27FC236}">
                <a16:creationId xmlns:a16="http://schemas.microsoft.com/office/drawing/2014/main" id="{2164E1A4-D7F6-8966-E638-E25725B61C48}"/>
              </a:ext>
            </a:extLst>
          </p:cNvPr>
          <p:cNvSpPr/>
          <p:nvPr/>
        </p:nvSpPr>
        <p:spPr>
          <a:xfrm>
            <a:off x="6852224" y="2483200"/>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9" name="Rectangle 48">
            <a:extLst>
              <a:ext uri="{FF2B5EF4-FFF2-40B4-BE49-F238E27FC236}">
                <a16:creationId xmlns:a16="http://schemas.microsoft.com/office/drawing/2014/main" id="{C7F91782-AD2F-F383-2AC8-1E9D524F9B9E}"/>
              </a:ext>
            </a:extLst>
          </p:cNvPr>
          <p:cNvSpPr/>
          <p:nvPr/>
        </p:nvSpPr>
        <p:spPr>
          <a:xfrm>
            <a:off x="6852224" y="4358457"/>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 name="Rectangle 4">
            <a:extLst>
              <a:ext uri="{FF2B5EF4-FFF2-40B4-BE49-F238E27FC236}">
                <a16:creationId xmlns:a16="http://schemas.microsoft.com/office/drawing/2014/main" id="{86BF78B2-E340-FE2B-A8B6-3A39F1404253}"/>
              </a:ext>
            </a:extLst>
          </p:cNvPr>
          <p:cNvSpPr/>
          <p:nvPr/>
        </p:nvSpPr>
        <p:spPr>
          <a:xfrm>
            <a:off x="4745807" y="2919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7" name="Rectangle 6">
            <a:extLst>
              <a:ext uri="{FF2B5EF4-FFF2-40B4-BE49-F238E27FC236}">
                <a16:creationId xmlns:a16="http://schemas.microsoft.com/office/drawing/2014/main" id="{7E7E2B58-84F8-C1C1-B96E-738AA5BD5448}"/>
              </a:ext>
            </a:extLst>
          </p:cNvPr>
          <p:cNvSpPr/>
          <p:nvPr/>
        </p:nvSpPr>
        <p:spPr>
          <a:xfrm>
            <a:off x="1049911" y="52741"/>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9" name="Rectangle 8">
            <a:extLst>
              <a:ext uri="{FF2B5EF4-FFF2-40B4-BE49-F238E27FC236}">
                <a16:creationId xmlns:a16="http://schemas.microsoft.com/office/drawing/2014/main" id="{08E751A4-2025-765D-D719-54ED924DB505}"/>
              </a:ext>
            </a:extLst>
          </p:cNvPr>
          <p:cNvSpPr/>
          <p:nvPr/>
        </p:nvSpPr>
        <p:spPr>
          <a:xfrm>
            <a:off x="6871079" y="616115"/>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11" name="Rectangle 10">
            <a:extLst>
              <a:ext uri="{FF2B5EF4-FFF2-40B4-BE49-F238E27FC236}">
                <a16:creationId xmlns:a16="http://schemas.microsoft.com/office/drawing/2014/main" id="{A73CF282-61BC-9F01-7C7A-2F98B1F0B341}"/>
              </a:ext>
            </a:extLst>
          </p:cNvPr>
          <p:cNvSpPr/>
          <p:nvPr/>
        </p:nvSpPr>
        <p:spPr>
          <a:xfrm>
            <a:off x="353826" y="1777194"/>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13" name="Rectangle 12">
            <a:extLst>
              <a:ext uri="{FF2B5EF4-FFF2-40B4-BE49-F238E27FC236}">
                <a16:creationId xmlns:a16="http://schemas.microsoft.com/office/drawing/2014/main" id="{364ABA51-CFA2-8FFE-9D3D-B0C9946ED9EC}"/>
              </a:ext>
            </a:extLst>
          </p:cNvPr>
          <p:cNvSpPr/>
          <p:nvPr/>
        </p:nvSpPr>
        <p:spPr>
          <a:xfrm>
            <a:off x="6852220" y="249954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16" name="Rectangle 15">
            <a:extLst>
              <a:ext uri="{FF2B5EF4-FFF2-40B4-BE49-F238E27FC236}">
                <a16:creationId xmlns:a16="http://schemas.microsoft.com/office/drawing/2014/main" id="{307DD9BF-0116-8186-0DDE-B20B82F1BCA4}"/>
              </a:ext>
            </a:extLst>
          </p:cNvPr>
          <p:cNvSpPr/>
          <p:nvPr/>
        </p:nvSpPr>
        <p:spPr>
          <a:xfrm>
            <a:off x="332269" y="3464348"/>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19" name="Rectangle 18">
            <a:extLst>
              <a:ext uri="{FF2B5EF4-FFF2-40B4-BE49-F238E27FC236}">
                <a16:creationId xmlns:a16="http://schemas.microsoft.com/office/drawing/2014/main" id="{5CF040E2-AD31-B124-B93B-9B154DE649B5}"/>
              </a:ext>
            </a:extLst>
          </p:cNvPr>
          <p:cNvSpPr/>
          <p:nvPr/>
        </p:nvSpPr>
        <p:spPr>
          <a:xfrm>
            <a:off x="6852220" y="4374800"/>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35" name="Rectangle 34">
            <a:extLst>
              <a:ext uri="{FF2B5EF4-FFF2-40B4-BE49-F238E27FC236}">
                <a16:creationId xmlns:a16="http://schemas.microsoft.com/office/drawing/2014/main" id="{AA8460EC-D424-A5DA-FB3C-7183F4754893}"/>
              </a:ext>
            </a:extLst>
          </p:cNvPr>
          <p:cNvSpPr/>
          <p:nvPr/>
        </p:nvSpPr>
        <p:spPr>
          <a:xfrm>
            <a:off x="4816959" y="5086605"/>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0" name="Rectangle 39">
            <a:extLst>
              <a:ext uri="{FF2B5EF4-FFF2-40B4-BE49-F238E27FC236}">
                <a16:creationId xmlns:a16="http://schemas.microsoft.com/office/drawing/2014/main" id="{4CE336D9-8218-484B-D098-011DB2D3C6E4}"/>
              </a:ext>
            </a:extLst>
          </p:cNvPr>
          <p:cNvSpPr/>
          <p:nvPr/>
        </p:nvSpPr>
        <p:spPr>
          <a:xfrm>
            <a:off x="2737411" y="5117759"/>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39" name="Ellipse 38">
            <a:extLst>
              <a:ext uri="{FF2B5EF4-FFF2-40B4-BE49-F238E27FC236}">
                <a16:creationId xmlns:a16="http://schemas.microsoft.com/office/drawing/2014/main" id="{EDAFF400-2A5C-21C2-C04E-769B70164E3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4" name="Group 4"/>
          <p:cNvGrpSpPr/>
          <p:nvPr/>
        </p:nvGrpSpPr>
        <p:grpSpPr>
          <a:xfrm>
            <a:off x="0" y="726320"/>
            <a:ext cx="7886451" cy="721061"/>
            <a:chOff x="0" y="0"/>
            <a:chExt cx="3335997" cy="487901"/>
          </a:xfrm>
        </p:grpSpPr>
        <p:sp>
          <p:nvSpPr>
            <p:cNvPr id="5" name="Freeform 5"/>
            <p:cNvSpPr/>
            <p:nvPr/>
          </p:nvSpPr>
          <p:spPr>
            <a:xfrm>
              <a:off x="0" y="0"/>
              <a:ext cx="3335997" cy="487901"/>
            </a:xfrm>
            <a:custGeom>
              <a:avLst/>
              <a:gdLst/>
              <a:ahLst/>
              <a:cxnLst/>
              <a:rect l="l" t="t" r="r" b="b"/>
              <a:pathLst>
                <a:path w="3335997" h="487901">
                  <a:moveTo>
                    <a:pt x="0" y="0"/>
                  </a:moveTo>
                  <a:lnTo>
                    <a:pt x="3335997" y="0"/>
                  </a:lnTo>
                  <a:lnTo>
                    <a:pt x="3335997" y="487901"/>
                  </a:lnTo>
                  <a:lnTo>
                    <a:pt x="0" y="487901"/>
                  </a:lnTo>
                  <a:close/>
                </a:path>
              </a:pathLst>
            </a:custGeom>
            <a:solidFill>
              <a:srgbClr val="1E6090"/>
            </a:solidFill>
          </p:spPr>
          <p:txBody>
            <a:bodyPr/>
            <a:lstStyle/>
            <a:p>
              <a:endParaRPr lang="fr-CA"/>
            </a:p>
          </p:txBody>
        </p:sp>
      </p:grpSp>
      <p:pic>
        <p:nvPicPr>
          <p:cNvPr id="8" name="Picture 8"/>
          <p:cNvPicPr>
            <a:picLocks noChangeAspect="1"/>
          </p:cNvPicPr>
          <p:nvPr/>
        </p:nvPicPr>
        <p:blipFill>
          <a:blip r:embed="rId3"/>
          <a:srcRect t="37136" r="1258"/>
          <a:stretch>
            <a:fillRect/>
          </a:stretch>
        </p:blipFill>
        <p:spPr>
          <a:xfrm>
            <a:off x="7917527" y="500856"/>
            <a:ext cx="1226473" cy="659366"/>
          </a:xfrm>
          <a:prstGeom prst="rect">
            <a:avLst/>
          </a:prstGeom>
        </p:spPr>
      </p:pic>
      <p:pic>
        <p:nvPicPr>
          <p:cNvPr id="16" name="Picture 16"/>
          <p:cNvPicPr>
            <a:picLocks noChangeAspect="1"/>
          </p:cNvPicPr>
          <p:nvPr/>
        </p:nvPicPr>
        <p:blipFill>
          <a:blip r:embed="rId4"/>
          <a:srcRect/>
          <a:stretch>
            <a:fillRect/>
          </a:stretch>
        </p:blipFill>
        <p:spPr>
          <a:xfrm rot="20678573">
            <a:off x="5697977" y="1611853"/>
            <a:ext cx="3069330" cy="2057464"/>
          </a:xfrm>
          <a:prstGeom prst="rect">
            <a:avLst/>
          </a:prstGeom>
        </p:spPr>
      </p:pic>
      <p:sp>
        <p:nvSpPr>
          <p:cNvPr id="17" name="TextBox 17"/>
          <p:cNvSpPr txBox="1"/>
          <p:nvPr/>
        </p:nvSpPr>
        <p:spPr>
          <a:xfrm>
            <a:off x="0" y="780445"/>
            <a:ext cx="7886451" cy="588238"/>
          </a:xfrm>
          <a:prstGeom prst="rect">
            <a:avLst/>
          </a:prstGeom>
        </p:spPr>
        <p:txBody>
          <a:bodyPr wrap="square" lIns="0" tIns="0" rIns="0" bIns="0" rtlCol="0" anchor="t">
            <a:spAutoFit/>
          </a:bodyPr>
          <a:lstStyle/>
          <a:p>
            <a:pPr algn="ctr">
              <a:lnSpc>
                <a:spcPts val="2363"/>
              </a:lnSpc>
            </a:pPr>
            <a:r>
              <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With the Hudson's Bay company in our territory, contacts between Inuit and Europeans became more frequent, </a:t>
            </a:r>
            <a:r>
              <a:rPr lang="en-US" sz="1500" dirty="0" err="1">
                <a:solidFill>
                  <a:srgbClr val="F7FBFF"/>
                </a:solidFill>
                <a:latin typeface="Open Sans" panose="020B0606030504020204" pitchFamily="34" charset="0"/>
                <a:ea typeface="Open Sans" panose="020B0606030504020204" pitchFamily="34" charset="0"/>
                <a:cs typeface="Open Sans" panose="020B0606030504020204" pitchFamily="34" charset="0"/>
              </a:rPr>
              <a:t>Qallunaat</a:t>
            </a:r>
            <a:r>
              <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F7FBFF"/>
                </a:solidFill>
                <a:latin typeface="Open Sans" panose="020B0606030504020204" pitchFamily="34" charset="0"/>
                <a:ea typeface="Open Sans" panose="020B0606030504020204" pitchFamily="34" charset="0"/>
                <a:cs typeface="Open Sans" panose="020B0606030504020204" pitchFamily="34" charset="0"/>
              </a:rPr>
              <a:t>missionnaries</a:t>
            </a:r>
            <a:r>
              <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 came to the North.  </a:t>
            </a:r>
          </a:p>
        </p:txBody>
      </p:sp>
      <p:sp>
        <p:nvSpPr>
          <p:cNvPr id="18" name="TextBox 18"/>
          <p:cNvSpPr txBox="1"/>
          <p:nvPr/>
        </p:nvSpPr>
        <p:spPr>
          <a:xfrm>
            <a:off x="1676978" y="185735"/>
            <a:ext cx="5790044"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1900's : The missionaries</a:t>
            </a:r>
          </a:p>
        </p:txBody>
      </p:sp>
      <p:grpSp>
        <p:nvGrpSpPr>
          <p:cNvPr id="28" name="Groupe 27">
            <a:extLst>
              <a:ext uri="{FF2B5EF4-FFF2-40B4-BE49-F238E27FC236}">
                <a16:creationId xmlns:a16="http://schemas.microsoft.com/office/drawing/2014/main" id="{D7CA4FBE-0268-3BF1-835B-93CB6E53CF2C}"/>
              </a:ext>
            </a:extLst>
          </p:cNvPr>
          <p:cNvGrpSpPr/>
          <p:nvPr/>
        </p:nvGrpSpPr>
        <p:grpSpPr>
          <a:xfrm>
            <a:off x="4631611" y="3566671"/>
            <a:ext cx="2269210" cy="1954125"/>
            <a:chOff x="-1823997" y="5313708"/>
            <a:chExt cx="2420491" cy="2084400"/>
          </a:xfrm>
        </p:grpSpPr>
        <p:grpSp>
          <p:nvGrpSpPr>
            <p:cNvPr id="6" name="Group 6"/>
            <p:cNvGrpSpPr/>
            <p:nvPr/>
          </p:nvGrpSpPr>
          <p:grpSpPr>
            <a:xfrm>
              <a:off x="-1823997" y="5313708"/>
              <a:ext cx="2397743" cy="2084400"/>
              <a:chOff x="-6889439" y="2968592"/>
              <a:chExt cx="5428200" cy="4718828"/>
            </a:xfrm>
          </p:grpSpPr>
          <p:sp>
            <p:nvSpPr>
              <p:cNvPr id="7" name="Freeform 7"/>
              <p:cNvSpPr/>
              <p:nvPr/>
            </p:nvSpPr>
            <p:spPr>
              <a:xfrm>
                <a:off x="-6889439" y="2968592"/>
                <a:ext cx="5428200" cy="4718828"/>
              </a:xfrm>
              <a:custGeom>
                <a:avLst/>
                <a:gdLst/>
                <a:ahLst/>
                <a:cxnLst/>
                <a:rect l="l" t="t" r="r" b="b"/>
                <a:pathLst>
                  <a:path w="5428200" h="3843130">
                    <a:moveTo>
                      <a:pt x="0" y="0"/>
                    </a:moveTo>
                    <a:lnTo>
                      <a:pt x="0" y="3313540"/>
                    </a:lnTo>
                    <a:lnTo>
                      <a:pt x="1088390" y="3313540"/>
                    </a:lnTo>
                    <a:lnTo>
                      <a:pt x="1305560" y="3843130"/>
                    </a:lnTo>
                    <a:lnTo>
                      <a:pt x="1524000" y="3313540"/>
                    </a:lnTo>
                    <a:lnTo>
                      <a:pt x="5428200" y="3313540"/>
                    </a:lnTo>
                    <a:lnTo>
                      <a:pt x="5428200" y="0"/>
                    </a:lnTo>
                    <a:lnTo>
                      <a:pt x="0" y="0"/>
                    </a:lnTo>
                    <a:close/>
                  </a:path>
                </a:pathLst>
              </a:custGeom>
              <a:solidFill>
                <a:srgbClr val="36AEC9"/>
              </a:solidFill>
            </p:spPr>
            <p:txBody>
              <a:bodyPr/>
              <a:lstStyle/>
              <a:p>
                <a:endParaRPr lang="fr-CA"/>
              </a:p>
            </p:txBody>
          </p:sp>
        </p:grpSp>
        <p:sp>
          <p:nvSpPr>
            <p:cNvPr id="20" name="TextBox 20"/>
            <p:cNvSpPr txBox="1"/>
            <p:nvPr/>
          </p:nvSpPr>
          <p:spPr>
            <a:xfrm>
              <a:off x="-1741756" y="5405037"/>
              <a:ext cx="2338250" cy="1723549"/>
            </a:xfrm>
            <a:prstGeom prst="rect">
              <a:avLst/>
            </a:prstGeom>
          </p:spPr>
          <p:txBody>
            <a:bodyPr lIns="0" tIns="0" rIns="0" bIns="0" rtlCol="0" anchor="t">
              <a:spAutoFit/>
            </a:bodyPr>
            <a:lstStyle/>
            <a:p>
              <a:pPr algn="ctr">
                <a:lnSpc>
                  <a:spcPts val="1755"/>
                </a:lnSpc>
              </a:pPr>
              <a:r>
                <a:rPr lang="en-US" sz="1500" dirty="0">
                  <a:solidFill>
                    <a:srgbClr val="000000"/>
                  </a:solidFill>
                  <a:latin typeface="Open Sans Light"/>
                </a:rPr>
                <a:t>Inuit had no writing before the 1875's. Syllabics as we know today have been introduced by Anglican missionaries. They did it to translate the Bible. </a:t>
              </a:r>
            </a:p>
          </p:txBody>
        </p:sp>
      </p:grpSp>
      <p:pic>
        <p:nvPicPr>
          <p:cNvPr id="27" name="Image 26">
            <a:extLst>
              <a:ext uri="{FF2B5EF4-FFF2-40B4-BE49-F238E27FC236}">
                <a16:creationId xmlns:a16="http://schemas.microsoft.com/office/drawing/2014/main" id="{9040475A-A684-FA03-DE76-EC31DC6118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482" y="2347815"/>
            <a:ext cx="4228011" cy="33824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Ellipse 9">
            <a:extLst>
              <a:ext uri="{FF2B5EF4-FFF2-40B4-BE49-F238E27FC236}">
                <a16:creationId xmlns:a16="http://schemas.microsoft.com/office/drawing/2014/main" id="{D40527C2-362B-986F-4F17-F35B8BD411E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24</a:t>
            </a:r>
          </a:p>
        </p:txBody>
      </p:sp>
      <p:pic>
        <p:nvPicPr>
          <p:cNvPr id="15" name="Picture 15"/>
          <p:cNvPicPr>
            <a:picLocks noChangeAspect="1"/>
          </p:cNvPicPr>
          <p:nvPr/>
        </p:nvPicPr>
        <p:blipFill rotWithShape="1">
          <a:blip r:embed="rId6"/>
          <a:srcRect b="13531"/>
          <a:stretch/>
        </p:blipFill>
        <p:spPr>
          <a:xfrm>
            <a:off x="0" y="4064987"/>
            <a:ext cx="1403985" cy="2793013"/>
          </a:xfrm>
          <a:prstGeom prst="rect">
            <a:avLst/>
          </a:prstGeom>
        </p:spPr>
      </p:pic>
      <p:sp>
        <p:nvSpPr>
          <p:cNvPr id="13" name="Bulle rectangulaire à coins arrondis 12">
            <a:extLst>
              <a:ext uri="{FF2B5EF4-FFF2-40B4-BE49-F238E27FC236}">
                <a16:creationId xmlns:a16="http://schemas.microsoft.com/office/drawing/2014/main" id="{3F074D5F-A42C-A5BF-27DD-F6F1B05EC88E}"/>
              </a:ext>
            </a:extLst>
          </p:cNvPr>
          <p:cNvSpPr/>
          <p:nvPr/>
        </p:nvSpPr>
        <p:spPr>
          <a:xfrm>
            <a:off x="85406" y="1494777"/>
            <a:ext cx="3835430" cy="817461"/>
          </a:xfrm>
          <a:prstGeom prst="wedgeRoundRectCallout">
            <a:avLst>
              <a:gd name="adj1" fmla="val -43906"/>
              <a:gd name="adj2" fmla="val 319010"/>
              <a:gd name="adj3" fmla="val 16667"/>
            </a:avLst>
          </a:prstGeom>
          <a:solidFill>
            <a:schemeClr val="accent1">
              <a:lumMod val="60000"/>
              <a:lumOff val="4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extBox 19"/>
          <p:cNvSpPr txBox="1"/>
          <p:nvPr/>
        </p:nvSpPr>
        <p:spPr>
          <a:xfrm>
            <a:off x="38096" y="1557716"/>
            <a:ext cx="3882740" cy="692497"/>
          </a:xfrm>
          <a:prstGeom prst="rect">
            <a:avLst/>
          </a:prstGeom>
        </p:spPr>
        <p:txBody>
          <a:bodyPr wrap="square" lIns="0" tIns="0" rIns="0" bIns="0" rtlCol="0" anchor="t">
            <a:spAutoFit/>
          </a:bodyPr>
          <a:lstStyle/>
          <a:p>
            <a:pPr algn="ctr">
              <a:lnSpc>
                <a:spcPts val="1798"/>
              </a:lnSpc>
            </a:pPr>
            <a:r>
              <a:rPr lang="en-US" sz="1500" dirty="0">
                <a:solidFill>
                  <a:srgbClr val="F7FBFF"/>
                </a:solidFill>
                <a:latin typeface="Open Sans Light"/>
              </a:rPr>
              <a:t>I am a missionary. I came to the North to share the Christian religion with the Inuit and teach them.</a:t>
            </a:r>
          </a:p>
        </p:txBody>
      </p:sp>
      <p:pic>
        <p:nvPicPr>
          <p:cNvPr id="22" name="Graphique 21" descr="Badge Question Mark avec un remplissage uni">
            <a:extLst>
              <a:ext uri="{FF2B5EF4-FFF2-40B4-BE49-F238E27FC236}">
                <a16:creationId xmlns:a16="http://schemas.microsoft.com/office/drawing/2014/main" id="{6892DEA4-AF6F-8F9D-6520-44FBFADDDF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681938">
            <a:off x="6558928" y="3164403"/>
            <a:ext cx="623758" cy="623758"/>
          </a:xfrm>
          <a:prstGeom prst="rect">
            <a:avLst/>
          </a:prstGeom>
        </p:spPr>
      </p:pic>
      <p:sp>
        <p:nvSpPr>
          <p:cNvPr id="23" name="TextBox 11">
            <a:extLst>
              <a:ext uri="{FF2B5EF4-FFF2-40B4-BE49-F238E27FC236}">
                <a16:creationId xmlns:a16="http://schemas.microsoft.com/office/drawing/2014/main" id="{BF0689E2-603F-F495-D05F-8CF126D1DD10}"/>
              </a:ext>
            </a:extLst>
          </p:cNvPr>
          <p:cNvSpPr txBox="1"/>
          <p:nvPr/>
        </p:nvSpPr>
        <p:spPr>
          <a:xfrm>
            <a:off x="4460975" y="3214652"/>
            <a:ext cx="1839434" cy="352019"/>
          </a:xfrm>
          <a:prstGeom prst="rect">
            <a:avLst/>
          </a:prstGeom>
        </p:spPr>
        <p:txBody>
          <a:bodyPr wrap="square" lIns="0" tIns="0" rIns="0" bIns="0" rtlCol="0" anchor="t">
            <a:spAutoFit/>
          </a:bodyPr>
          <a:lstStyle/>
          <a:p>
            <a:pPr algn="ctr">
              <a:lnSpc>
                <a:spcPts val="3149"/>
              </a:lnSpc>
            </a:pPr>
            <a:r>
              <a:rPr lang="en-US" sz="1400">
                <a:solidFill>
                  <a:schemeClr val="tx2">
                    <a:lumMod val="75000"/>
                  </a:schemeClr>
                </a:solidFill>
                <a:latin typeface="League Spartan"/>
              </a:rPr>
              <a:t>Did you know…</a:t>
            </a:r>
          </a:p>
        </p:txBody>
      </p:sp>
      <p:pic>
        <p:nvPicPr>
          <p:cNvPr id="14" name="Picture 14"/>
          <p:cNvPicPr>
            <a:picLocks noChangeAspect="1"/>
          </p:cNvPicPr>
          <p:nvPr/>
        </p:nvPicPr>
        <p:blipFill>
          <a:blip r:embed="rId9"/>
          <a:srcRect/>
          <a:stretch>
            <a:fillRect/>
          </a:stretch>
        </p:blipFill>
        <p:spPr>
          <a:xfrm>
            <a:off x="3538982" y="4903875"/>
            <a:ext cx="2066035" cy="195412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79834" y="1076305"/>
            <a:ext cx="1577981" cy="1577981"/>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0524" y="2706024"/>
            <a:ext cx="1287853" cy="1257266"/>
          </a:xfrm>
          <a:prstGeom prst="rect">
            <a:avLst/>
          </a:prstGeom>
        </p:spPr>
      </p:pic>
      <p:grpSp>
        <p:nvGrpSpPr>
          <p:cNvPr id="6" name="Group 6"/>
          <p:cNvGrpSpPr/>
          <p:nvPr/>
        </p:nvGrpSpPr>
        <p:grpSpPr>
          <a:xfrm>
            <a:off x="1434772" y="3599093"/>
            <a:ext cx="4929185" cy="494601"/>
            <a:chOff x="0" y="0"/>
            <a:chExt cx="1660404" cy="461156"/>
          </a:xfrm>
        </p:grpSpPr>
        <p:sp>
          <p:nvSpPr>
            <p:cNvPr id="7" name="Freeform 7"/>
            <p:cNvSpPr/>
            <p:nvPr/>
          </p:nvSpPr>
          <p:spPr>
            <a:xfrm>
              <a:off x="0" y="0"/>
              <a:ext cx="1660404" cy="461156"/>
            </a:xfrm>
            <a:custGeom>
              <a:avLst/>
              <a:gdLst/>
              <a:ahLst/>
              <a:cxnLst/>
              <a:rect l="l" t="t" r="r" b="b"/>
              <a:pathLst>
                <a:path w="1660404" h="461156">
                  <a:moveTo>
                    <a:pt x="0" y="0"/>
                  </a:moveTo>
                  <a:lnTo>
                    <a:pt x="1660404" y="0"/>
                  </a:lnTo>
                  <a:lnTo>
                    <a:pt x="1660404" y="461156"/>
                  </a:lnTo>
                  <a:lnTo>
                    <a:pt x="0" y="461156"/>
                  </a:lnTo>
                  <a:close/>
                </a:path>
              </a:pathLst>
            </a:custGeom>
            <a:solidFill>
              <a:srgbClr val="5F7783"/>
            </a:solidFill>
          </p:spPr>
          <p:txBody>
            <a:bodyPr/>
            <a:lstStyle/>
            <a:p>
              <a:endParaRPr lang="fr-CA"/>
            </a:p>
          </p:txBody>
        </p:sp>
      </p:grpSp>
      <p:sp>
        <p:nvSpPr>
          <p:cNvPr id="15" name="TextBox 15"/>
          <p:cNvSpPr txBox="1"/>
          <p:nvPr/>
        </p:nvSpPr>
        <p:spPr>
          <a:xfrm>
            <a:off x="1356890" y="3702720"/>
            <a:ext cx="5007066" cy="270843"/>
          </a:xfrm>
          <a:prstGeom prst="rect">
            <a:avLst/>
          </a:prstGeom>
        </p:spPr>
        <p:txBody>
          <a:bodyPr wrap="square" lIns="0" tIns="0" rIns="0" bIns="0" rtlCol="0" anchor="t">
            <a:spAutoFit/>
          </a:bodyPr>
          <a:lstStyle/>
          <a:p>
            <a:pPr algn="ctr">
              <a:lnSpc>
                <a:spcPts val="2264"/>
              </a:lnSpc>
            </a:pPr>
            <a:r>
              <a:rPr lang="en-US" sz="1500" dirty="0">
                <a:solidFill>
                  <a:srgbClr val="F7FBFF"/>
                </a:solidFill>
                <a:latin typeface="Open Sans Light"/>
              </a:rPr>
              <a:t>The HBC closed many of their trading posts in 1932</a:t>
            </a:r>
          </a:p>
        </p:txBody>
      </p:sp>
      <p:grpSp>
        <p:nvGrpSpPr>
          <p:cNvPr id="10" name="Groupe 9">
            <a:extLst>
              <a:ext uri="{FF2B5EF4-FFF2-40B4-BE49-F238E27FC236}">
                <a16:creationId xmlns:a16="http://schemas.microsoft.com/office/drawing/2014/main" id="{CCE28DAC-572E-AFF4-4892-10BC23BD49C7}"/>
              </a:ext>
            </a:extLst>
          </p:cNvPr>
          <p:cNvGrpSpPr/>
          <p:nvPr/>
        </p:nvGrpSpPr>
        <p:grpSpPr>
          <a:xfrm>
            <a:off x="290593" y="1109613"/>
            <a:ext cx="6659466" cy="1442930"/>
            <a:chOff x="1828800" y="831640"/>
            <a:chExt cx="4948102" cy="1651945"/>
          </a:xfrm>
        </p:grpSpPr>
        <p:grpSp>
          <p:nvGrpSpPr>
            <p:cNvPr id="3" name="Group 3"/>
            <p:cNvGrpSpPr/>
            <p:nvPr/>
          </p:nvGrpSpPr>
          <p:grpSpPr>
            <a:xfrm>
              <a:off x="1828800" y="831640"/>
              <a:ext cx="4948102" cy="1651945"/>
              <a:chOff x="0" y="0"/>
              <a:chExt cx="9008066" cy="3033896"/>
            </a:xfrm>
          </p:grpSpPr>
          <p:sp>
            <p:nvSpPr>
              <p:cNvPr id="4" name="Freeform 4"/>
              <p:cNvSpPr/>
              <p:nvPr/>
            </p:nvSpPr>
            <p:spPr>
              <a:xfrm>
                <a:off x="0" y="0"/>
                <a:ext cx="9008066" cy="3033896"/>
              </a:xfrm>
              <a:custGeom>
                <a:avLst/>
                <a:gdLst/>
                <a:ahLst/>
                <a:cxnLst/>
                <a:rect l="l" t="t" r="r" b="b"/>
                <a:pathLst>
                  <a:path w="9008066" h="3033896">
                    <a:moveTo>
                      <a:pt x="496570" y="0"/>
                    </a:moveTo>
                    <a:lnTo>
                      <a:pt x="496570" y="3033896"/>
                    </a:lnTo>
                    <a:lnTo>
                      <a:pt x="7261816" y="3033896"/>
                    </a:lnTo>
                    <a:lnTo>
                      <a:pt x="7261816" y="0"/>
                    </a:lnTo>
                    <a:cubicBezTo>
                      <a:pt x="7261816" y="0"/>
                      <a:pt x="496570" y="0"/>
                      <a:pt x="496570" y="0"/>
                    </a:cubicBezTo>
                    <a:close/>
                    <a:moveTo>
                      <a:pt x="7758386" y="485006"/>
                    </a:moveTo>
                    <a:lnTo>
                      <a:pt x="7758386" y="455887"/>
                    </a:lnTo>
                    <a:cubicBezTo>
                      <a:pt x="7758386" y="222250"/>
                      <a:pt x="7536136" y="0"/>
                      <a:pt x="7261816" y="0"/>
                    </a:cubicBezTo>
                    <a:lnTo>
                      <a:pt x="7261816" y="3033896"/>
                    </a:lnTo>
                    <a:cubicBezTo>
                      <a:pt x="7536136" y="3033896"/>
                      <a:pt x="7758386" y="2811646"/>
                      <a:pt x="7758386" y="2537326"/>
                    </a:cubicBezTo>
                    <a:lnTo>
                      <a:pt x="7758386" y="957446"/>
                    </a:lnTo>
                    <a:cubicBezTo>
                      <a:pt x="8266386" y="972686"/>
                      <a:pt x="8770576" y="948556"/>
                      <a:pt x="9008066" y="991736"/>
                    </a:cubicBezTo>
                    <a:cubicBezTo>
                      <a:pt x="8604206" y="805046"/>
                      <a:pt x="8169866" y="669156"/>
                      <a:pt x="7758386" y="485006"/>
                    </a:cubicBezTo>
                    <a:close/>
                    <a:moveTo>
                      <a:pt x="0" y="455887"/>
                    </a:moveTo>
                    <a:lnTo>
                      <a:pt x="0" y="2537326"/>
                    </a:lnTo>
                    <a:cubicBezTo>
                      <a:pt x="0" y="2811646"/>
                      <a:pt x="222250" y="3033896"/>
                      <a:pt x="496570" y="3033896"/>
                    </a:cubicBezTo>
                    <a:lnTo>
                      <a:pt x="496570" y="0"/>
                    </a:lnTo>
                    <a:cubicBezTo>
                      <a:pt x="222250" y="0"/>
                      <a:pt x="0" y="222250"/>
                      <a:pt x="0" y="455887"/>
                    </a:cubicBezTo>
                    <a:close/>
                  </a:path>
                </a:pathLst>
              </a:custGeom>
              <a:solidFill>
                <a:srgbClr val="9AA7B2"/>
              </a:solidFill>
            </p:spPr>
            <p:txBody>
              <a:bodyPr/>
              <a:lstStyle/>
              <a:p>
                <a:endParaRPr lang="fr-CA"/>
              </a:p>
            </p:txBody>
          </p:sp>
        </p:grpSp>
        <p:sp>
          <p:nvSpPr>
            <p:cNvPr id="16" name="TextBox 16"/>
            <p:cNvSpPr txBox="1"/>
            <p:nvPr/>
          </p:nvSpPr>
          <p:spPr>
            <a:xfrm>
              <a:off x="1835331" y="1007353"/>
              <a:ext cx="4191000" cy="1157941"/>
            </a:xfrm>
            <a:prstGeom prst="rect">
              <a:avLst/>
            </a:prstGeom>
          </p:spPr>
          <p:txBody>
            <a:bodyPr wrap="square" lIns="0" tIns="0" rIns="0" bIns="0" rtlCol="0" anchor="t">
              <a:spAutoFit/>
            </a:bodyPr>
            <a:lstStyle/>
            <a:p>
              <a:pPr algn="ctr">
                <a:lnSpc>
                  <a:spcPts val="2047"/>
                </a:lnSpc>
              </a:pPr>
              <a:r>
                <a:rPr lang="en-US" sz="1500" dirty="0">
                  <a:solidFill>
                    <a:srgbClr val="F7FBFF"/>
                  </a:solidFill>
                  <a:latin typeface="Open Sans Light"/>
                </a:rPr>
                <a:t>The </a:t>
              </a:r>
              <a:r>
                <a:rPr lang="en-US" sz="1500" dirty="0" err="1">
                  <a:solidFill>
                    <a:srgbClr val="F7FBFF"/>
                  </a:solidFill>
                  <a:latin typeface="Open Sans Light Bold"/>
                </a:rPr>
                <a:t>stockmarket</a:t>
              </a:r>
              <a:r>
                <a:rPr lang="en-US" sz="1500" dirty="0">
                  <a:solidFill>
                    <a:srgbClr val="F7FBFF"/>
                  </a:solidFill>
                  <a:latin typeface="Open Sans Light Bold"/>
                </a:rPr>
                <a:t> </a:t>
              </a:r>
              <a:r>
                <a:rPr lang="en-US" sz="1500" dirty="0" err="1">
                  <a:solidFill>
                    <a:srgbClr val="F7FBFF"/>
                  </a:solidFill>
                  <a:latin typeface="Open Sans Light Bold"/>
                </a:rPr>
                <a:t>krash</a:t>
              </a:r>
              <a:r>
                <a:rPr lang="en-US" sz="1500" dirty="0">
                  <a:solidFill>
                    <a:srgbClr val="F7FBFF"/>
                  </a:solidFill>
                  <a:latin typeface="Open Sans Light"/>
                </a:rPr>
                <a:t> of 1929 lead to a lot of instability : people in Europe had less money to buy expensive products such as fur. This meant the HBC couldn’t make as much money as before</a:t>
              </a:r>
            </a:p>
          </p:txBody>
        </p:sp>
      </p:grpSp>
      <p:pic>
        <p:nvPicPr>
          <p:cNvPr id="24" name="Picture 24"/>
          <p:cNvPicPr>
            <a:picLocks noChangeAspect="1"/>
          </p:cNvPicPr>
          <p:nvPr/>
        </p:nvPicPr>
        <p:blipFill>
          <a:blip r:embed="rId7"/>
          <a:srcRect t="40420" r="91" b="30561"/>
          <a:stretch>
            <a:fillRect/>
          </a:stretch>
        </p:blipFill>
        <p:spPr>
          <a:xfrm>
            <a:off x="7837331" y="505559"/>
            <a:ext cx="1240967" cy="304367"/>
          </a:xfrm>
          <a:prstGeom prst="rect">
            <a:avLst/>
          </a:prstGeom>
        </p:spPr>
      </p:pic>
      <p:sp>
        <p:nvSpPr>
          <p:cNvPr id="25" name="TextBox 25"/>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The end of nomadic life </a:t>
            </a:r>
          </a:p>
        </p:txBody>
      </p:sp>
      <p:grpSp>
        <p:nvGrpSpPr>
          <p:cNvPr id="11" name="Groupe 10">
            <a:extLst>
              <a:ext uri="{FF2B5EF4-FFF2-40B4-BE49-F238E27FC236}">
                <a16:creationId xmlns:a16="http://schemas.microsoft.com/office/drawing/2014/main" id="{46AB8572-8E31-165C-ED18-EC0D0B79BA9C}"/>
              </a:ext>
            </a:extLst>
          </p:cNvPr>
          <p:cNvGrpSpPr/>
          <p:nvPr/>
        </p:nvGrpSpPr>
        <p:grpSpPr>
          <a:xfrm>
            <a:off x="1345605" y="2722635"/>
            <a:ext cx="7800873" cy="706365"/>
            <a:chOff x="2408144" y="2597157"/>
            <a:chExt cx="6126257" cy="1032470"/>
          </a:xfrm>
        </p:grpSpPr>
        <p:grpSp>
          <p:nvGrpSpPr>
            <p:cNvPr id="34" name="Group 6">
              <a:extLst>
                <a:ext uri="{FF2B5EF4-FFF2-40B4-BE49-F238E27FC236}">
                  <a16:creationId xmlns:a16="http://schemas.microsoft.com/office/drawing/2014/main" id="{042B6301-6433-2F47-E0DA-D0B50B1EE02D}"/>
                </a:ext>
              </a:extLst>
            </p:cNvPr>
            <p:cNvGrpSpPr/>
            <p:nvPr/>
          </p:nvGrpSpPr>
          <p:grpSpPr>
            <a:xfrm>
              <a:off x="2465294" y="2597157"/>
              <a:ext cx="6069107" cy="1032470"/>
              <a:chOff x="0" y="0"/>
              <a:chExt cx="1660404" cy="461156"/>
            </a:xfrm>
          </p:grpSpPr>
          <p:sp>
            <p:nvSpPr>
              <p:cNvPr id="35" name="Freeform 7">
                <a:extLst>
                  <a:ext uri="{FF2B5EF4-FFF2-40B4-BE49-F238E27FC236}">
                    <a16:creationId xmlns:a16="http://schemas.microsoft.com/office/drawing/2014/main" id="{9484D906-76EF-E4ED-A49F-75CECF0E97E5}"/>
                  </a:ext>
                </a:extLst>
              </p:cNvPr>
              <p:cNvSpPr/>
              <p:nvPr/>
            </p:nvSpPr>
            <p:spPr>
              <a:xfrm>
                <a:off x="0" y="0"/>
                <a:ext cx="1660404" cy="461156"/>
              </a:xfrm>
              <a:custGeom>
                <a:avLst/>
                <a:gdLst/>
                <a:ahLst/>
                <a:cxnLst/>
                <a:rect l="l" t="t" r="r" b="b"/>
                <a:pathLst>
                  <a:path w="1660404" h="461156">
                    <a:moveTo>
                      <a:pt x="0" y="0"/>
                    </a:moveTo>
                    <a:lnTo>
                      <a:pt x="1660404" y="0"/>
                    </a:lnTo>
                    <a:lnTo>
                      <a:pt x="1660404" y="461156"/>
                    </a:lnTo>
                    <a:lnTo>
                      <a:pt x="0" y="461156"/>
                    </a:lnTo>
                    <a:close/>
                  </a:path>
                </a:pathLst>
              </a:custGeom>
              <a:solidFill>
                <a:schemeClr val="tx1">
                  <a:lumMod val="65000"/>
                  <a:lumOff val="35000"/>
                </a:schemeClr>
              </a:solidFill>
            </p:spPr>
            <p:txBody>
              <a:bodyPr/>
              <a:lstStyle/>
              <a:p>
                <a:endParaRPr lang="fr-CA"/>
              </a:p>
            </p:txBody>
          </p:sp>
        </p:grpSp>
        <p:sp>
          <p:nvSpPr>
            <p:cNvPr id="22" name="TextBox 22"/>
            <p:cNvSpPr txBox="1"/>
            <p:nvPr/>
          </p:nvSpPr>
          <p:spPr>
            <a:xfrm>
              <a:off x="2408144" y="2722713"/>
              <a:ext cx="6069107" cy="674800"/>
            </a:xfrm>
            <a:prstGeom prst="rect">
              <a:avLst/>
            </a:prstGeom>
            <a:noFill/>
          </p:spPr>
          <p:txBody>
            <a:bodyPr wrap="square" lIns="0" tIns="0" rIns="0" bIns="0" rtlCol="0" anchor="t">
              <a:spAutoFit/>
            </a:bodyPr>
            <a:lstStyle/>
            <a:p>
              <a:pPr algn="ctr"/>
              <a:r>
                <a:rPr lang="en-US" sz="1500" b="1" dirty="0">
                  <a:solidFill>
                    <a:schemeClr val="bg1"/>
                  </a:solidFill>
                  <a:latin typeface="Open Sans Light"/>
                </a:rPr>
                <a:t>The </a:t>
              </a:r>
              <a:r>
                <a:rPr lang="en-US" sz="1500" u="sng" dirty="0" err="1">
                  <a:solidFill>
                    <a:schemeClr val="bg1"/>
                  </a:solidFill>
                  <a:latin typeface="Open Sans Light"/>
                </a:rPr>
                <a:t>stockmarket</a:t>
              </a:r>
              <a:r>
                <a:rPr lang="en-US" sz="1500" u="sng" dirty="0">
                  <a:solidFill>
                    <a:schemeClr val="bg1"/>
                  </a:solidFill>
                  <a:latin typeface="Open Sans Light"/>
                </a:rPr>
                <a:t> </a:t>
              </a:r>
              <a:r>
                <a:rPr lang="en-US" sz="1500" u="sng" dirty="0" err="1">
                  <a:solidFill>
                    <a:schemeClr val="bg1"/>
                  </a:solidFill>
                  <a:latin typeface="Open Sans Light"/>
                </a:rPr>
                <a:t>krash</a:t>
              </a:r>
              <a:r>
                <a:rPr lang="en-US" sz="1500" u="sng" dirty="0">
                  <a:solidFill>
                    <a:schemeClr val="bg1"/>
                  </a:solidFill>
                  <a:latin typeface="Open Sans Light"/>
                </a:rPr>
                <a:t> </a:t>
              </a:r>
              <a:r>
                <a:rPr lang="en-US" sz="1500" dirty="0">
                  <a:solidFill>
                    <a:schemeClr val="bg1"/>
                  </a:solidFill>
                  <a:latin typeface="Open Sans Light"/>
                </a:rPr>
                <a:t>is an event that leads to economical hardship: businesses had to close, and a lot of people lost their jobs. This lasted for about 10 years, until World War II</a:t>
              </a:r>
            </a:p>
          </p:txBody>
        </p:sp>
      </p:grpSp>
      <p:sp>
        <p:nvSpPr>
          <p:cNvPr id="38" name="TextBox 20">
            <a:extLst>
              <a:ext uri="{FF2B5EF4-FFF2-40B4-BE49-F238E27FC236}">
                <a16:creationId xmlns:a16="http://schemas.microsoft.com/office/drawing/2014/main" id="{EEAB2B34-3323-7FE9-0DC5-4F3251510364}"/>
              </a:ext>
            </a:extLst>
          </p:cNvPr>
          <p:cNvSpPr txBox="1"/>
          <p:nvPr/>
        </p:nvSpPr>
        <p:spPr>
          <a:xfrm>
            <a:off x="208259" y="4296802"/>
            <a:ext cx="8788823" cy="2473369"/>
          </a:xfrm>
          <a:prstGeom prst="rect">
            <a:avLst/>
          </a:prstGeom>
          <a:solidFill>
            <a:schemeClr val="bg1"/>
          </a:solidFill>
        </p:spPr>
        <p:txBody>
          <a:bodyPr wrap="square" lIns="0" tIns="0" rIns="0" bIns="0" rtlCol="0" anchor="t">
            <a:spAutoFit/>
          </a:bodyPr>
          <a:lstStyle/>
          <a:p>
            <a:pPr marL="321469" indent="-321469">
              <a:lnSpc>
                <a:spcPts val="1838"/>
              </a:lnSpc>
              <a:buFont typeface="+mj-lt"/>
              <a:buAutoNum type="arabicPeriod"/>
            </a:pPr>
            <a:endParaRPr lang="en-US" sz="1500" dirty="0">
              <a:latin typeface="Open Sans Light"/>
            </a:endParaRPr>
          </a:p>
          <a:p>
            <a:pPr marL="321469" indent="-321469">
              <a:lnSpc>
                <a:spcPct val="200000"/>
              </a:lnSpc>
              <a:buFont typeface="+mj-lt"/>
              <a:buAutoNum type="arabicPeriod"/>
            </a:pPr>
            <a:r>
              <a:rPr lang="en-US" sz="1500" dirty="0">
                <a:latin typeface="Open Sans Light"/>
              </a:rPr>
              <a:t>What is the cause behind the HBC closing many posts? </a:t>
            </a:r>
            <a:r>
              <a:rPr lang="en-US" sz="1500" i="1" dirty="0">
                <a:latin typeface="Open Sans Light"/>
              </a:rPr>
              <a:t> ______________________________________________</a:t>
            </a:r>
          </a:p>
          <a:p>
            <a:pPr>
              <a:lnSpc>
                <a:spcPct val="200000"/>
              </a:lnSpc>
            </a:pPr>
            <a:r>
              <a:rPr lang="en-US" sz="1500" i="1" dirty="0">
                <a:latin typeface="Open Sans Light"/>
              </a:rPr>
              <a:t>        _____________________________________________________________________________________________________________</a:t>
            </a:r>
          </a:p>
          <a:p>
            <a:pPr marL="321469" indent="-321469">
              <a:lnSpc>
                <a:spcPct val="200000"/>
              </a:lnSpc>
              <a:buFont typeface="+mj-lt"/>
              <a:buAutoNum type="arabicPeriod"/>
            </a:pPr>
            <a:r>
              <a:rPr lang="en-US" sz="1500" dirty="0">
                <a:latin typeface="Open Sans Light"/>
              </a:rPr>
              <a:t>Why do you think Europeans had less money to buy expensive products? _________________________</a:t>
            </a:r>
          </a:p>
          <a:p>
            <a:pPr>
              <a:lnSpc>
                <a:spcPct val="200000"/>
              </a:lnSpc>
            </a:pPr>
            <a:r>
              <a:rPr lang="en-US" sz="1500" dirty="0">
                <a:latin typeface="Open Sans Light"/>
              </a:rPr>
              <a:t>       __________________________________________________________________________________________________________</a:t>
            </a:r>
          </a:p>
          <a:p>
            <a:pPr>
              <a:lnSpc>
                <a:spcPct val="200000"/>
              </a:lnSpc>
            </a:pPr>
            <a:endParaRPr lang="en-US" sz="1500" dirty="0">
              <a:latin typeface="Open Sans Light"/>
            </a:endParaRPr>
          </a:p>
        </p:txBody>
      </p:sp>
      <p:sp>
        <p:nvSpPr>
          <p:cNvPr id="13" name="Ellipse 12">
            <a:extLst>
              <a:ext uri="{FF2B5EF4-FFF2-40B4-BE49-F238E27FC236}">
                <a16:creationId xmlns:a16="http://schemas.microsoft.com/office/drawing/2014/main" id="{5F84AE4A-F3E3-6DFE-9C1D-456A1EA70C7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25</a:t>
            </a:r>
          </a:p>
        </p:txBody>
      </p:sp>
    </p:spTree>
    <p:extLst>
      <p:ext uri="{BB962C8B-B14F-4D97-AF65-F5344CB8AC3E}">
        <p14:creationId xmlns:p14="http://schemas.microsoft.com/office/powerpoint/2010/main" val="935247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0F000775-3619-A2EC-C321-522B4A805F78}"/>
              </a:ext>
            </a:extLst>
          </p:cNvPr>
          <p:cNvGrpSpPr/>
          <p:nvPr/>
        </p:nvGrpSpPr>
        <p:grpSpPr>
          <a:xfrm>
            <a:off x="-44796" y="3141803"/>
            <a:ext cx="5866971" cy="819231"/>
            <a:chOff x="-12285" y="2783754"/>
            <a:chExt cx="4684654" cy="1044134"/>
          </a:xfrm>
        </p:grpSpPr>
        <p:grpSp>
          <p:nvGrpSpPr>
            <p:cNvPr id="11" name="Group 11"/>
            <p:cNvGrpSpPr/>
            <p:nvPr/>
          </p:nvGrpSpPr>
          <p:grpSpPr>
            <a:xfrm>
              <a:off x="11329" y="2783754"/>
              <a:ext cx="4661040" cy="1044134"/>
              <a:chOff x="0" y="0"/>
              <a:chExt cx="2558602" cy="573160"/>
            </a:xfrm>
          </p:grpSpPr>
          <p:sp>
            <p:nvSpPr>
              <p:cNvPr id="12" name="Freeform 12"/>
              <p:cNvSpPr/>
              <p:nvPr/>
            </p:nvSpPr>
            <p:spPr>
              <a:xfrm>
                <a:off x="0" y="0"/>
                <a:ext cx="2558602" cy="573160"/>
              </a:xfrm>
              <a:custGeom>
                <a:avLst/>
                <a:gdLst/>
                <a:ahLst/>
                <a:cxnLst/>
                <a:rect l="l" t="t" r="r" b="b"/>
                <a:pathLst>
                  <a:path w="2558602" h="573160">
                    <a:moveTo>
                      <a:pt x="0" y="0"/>
                    </a:moveTo>
                    <a:lnTo>
                      <a:pt x="2558602" y="0"/>
                    </a:lnTo>
                    <a:lnTo>
                      <a:pt x="2558602" y="573160"/>
                    </a:lnTo>
                    <a:lnTo>
                      <a:pt x="0" y="573160"/>
                    </a:lnTo>
                    <a:close/>
                  </a:path>
                </a:pathLst>
              </a:custGeom>
              <a:solidFill>
                <a:srgbClr val="77838D"/>
              </a:solidFill>
            </p:spPr>
            <p:txBody>
              <a:bodyPr/>
              <a:lstStyle/>
              <a:p>
                <a:endParaRPr lang="fr-CA"/>
              </a:p>
            </p:txBody>
          </p:sp>
        </p:grpSp>
        <p:sp>
          <p:nvSpPr>
            <p:cNvPr id="17" name="TextBox 17"/>
            <p:cNvSpPr txBox="1"/>
            <p:nvPr/>
          </p:nvSpPr>
          <p:spPr>
            <a:xfrm>
              <a:off x="-12285" y="2866089"/>
              <a:ext cx="4611052" cy="721124"/>
            </a:xfrm>
            <a:prstGeom prst="rect">
              <a:avLst/>
            </a:prstGeom>
          </p:spPr>
          <p:txBody>
            <a:bodyPr wrap="square" lIns="0" tIns="0" rIns="0" bIns="0" rtlCol="0" anchor="t">
              <a:spAutoFit/>
            </a:bodyPr>
            <a:lstStyle/>
            <a:p>
              <a:pPr algn="ctr">
                <a:lnSpc>
                  <a:spcPts val="2264"/>
                </a:lnSpc>
              </a:pPr>
              <a:r>
                <a:rPr lang="en-US" sz="1500" dirty="0">
                  <a:solidFill>
                    <a:srgbClr val="F7FBFF"/>
                  </a:solidFill>
                  <a:latin typeface="Open Sans Light"/>
                </a:rPr>
                <a:t>Families started to settle. There was less and less animals on the territory and contacts with qallunaat were getting more frequent.</a:t>
              </a:r>
            </a:p>
          </p:txBody>
        </p:sp>
      </p:grpSp>
      <p:grpSp>
        <p:nvGrpSpPr>
          <p:cNvPr id="4" name="Groupe 3">
            <a:extLst>
              <a:ext uri="{FF2B5EF4-FFF2-40B4-BE49-F238E27FC236}">
                <a16:creationId xmlns:a16="http://schemas.microsoft.com/office/drawing/2014/main" id="{E5BFAB26-BF43-8050-5C39-063E8D6D9DE9}"/>
              </a:ext>
            </a:extLst>
          </p:cNvPr>
          <p:cNvGrpSpPr/>
          <p:nvPr/>
        </p:nvGrpSpPr>
        <p:grpSpPr>
          <a:xfrm>
            <a:off x="1452435" y="1191930"/>
            <a:ext cx="7279073" cy="887538"/>
            <a:chOff x="2667001" y="1263911"/>
            <a:chExt cx="5329574" cy="733673"/>
          </a:xfrm>
        </p:grpSpPr>
        <p:grpSp>
          <p:nvGrpSpPr>
            <p:cNvPr id="13" name="Group 13"/>
            <p:cNvGrpSpPr/>
            <p:nvPr/>
          </p:nvGrpSpPr>
          <p:grpSpPr>
            <a:xfrm>
              <a:off x="2667001" y="1263911"/>
              <a:ext cx="5329574" cy="733673"/>
              <a:chOff x="0" y="0"/>
              <a:chExt cx="21733250" cy="4965700"/>
            </a:xfrm>
          </p:grpSpPr>
          <p:sp>
            <p:nvSpPr>
              <p:cNvPr id="14" name="Freeform 14"/>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21" name="TextBox 21"/>
            <p:cNvSpPr txBox="1"/>
            <p:nvPr/>
          </p:nvSpPr>
          <p:spPr>
            <a:xfrm>
              <a:off x="3031571" y="1426223"/>
              <a:ext cx="4822083" cy="466437"/>
            </a:xfrm>
            <a:prstGeom prst="rect">
              <a:avLst/>
            </a:prstGeom>
          </p:spPr>
          <p:txBody>
            <a:bodyPr wrap="square" lIns="0" tIns="0" rIns="0" bIns="0" rtlCol="0" anchor="t">
              <a:spAutoFit/>
            </a:bodyPr>
            <a:lstStyle/>
            <a:p>
              <a:pPr algn="ctr">
                <a:lnSpc>
                  <a:spcPts val="2151"/>
                </a:lnSpc>
              </a:pPr>
              <a:r>
                <a:rPr lang="en-US" sz="1875">
                  <a:solidFill>
                    <a:srgbClr val="F7FBFF"/>
                  </a:solidFill>
                  <a:latin typeface="Open Sans Light"/>
                </a:rPr>
                <a:t>Without the HBC posts, we have nowhere to sell our </a:t>
              </a:r>
            </a:p>
            <a:p>
              <a:pPr algn="ctr">
                <a:lnSpc>
                  <a:spcPts val="2151"/>
                </a:lnSpc>
              </a:pPr>
              <a:r>
                <a:rPr lang="en-US" sz="1875">
                  <a:solidFill>
                    <a:srgbClr val="F7FBFF"/>
                  </a:solidFill>
                  <a:latin typeface="Open Sans Light"/>
                </a:rPr>
                <a:t>animal, furs, blubber. </a:t>
              </a:r>
            </a:p>
          </p:txBody>
        </p:sp>
      </p:grpSp>
      <p:pic>
        <p:nvPicPr>
          <p:cNvPr id="24" name="Picture 24"/>
          <p:cNvPicPr>
            <a:picLocks noChangeAspect="1"/>
          </p:cNvPicPr>
          <p:nvPr/>
        </p:nvPicPr>
        <p:blipFill>
          <a:blip r:embed="rId3"/>
          <a:srcRect t="40420" r="91" b="30561"/>
          <a:stretch>
            <a:fillRect/>
          </a:stretch>
        </p:blipFill>
        <p:spPr>
          <a:xfrm>
            <a:off x="7903033" y="827392"/>
            <a:ext cx="1240967" cy="304367"/>
          </a:xfrm>
          <a:prstGeom prst="rect">
            <a:avLst/>
          </a:prstGeom>
        </p:spPr>
      </p:pic>
      <p:sp>
        <p:nvSpPr>
          <p:cNvPr id="25" name="TextBox 25"/>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The end of nomadic life </a:t>
            </a:r>
          </a:p>
        </p:txBody>
      </p:sp>
      <p:pic>
        <p:nvPicPr>
          <p:cNvPr id="31" name="Picture 31"/>
          <p:cNvPicPr>
            <a:picLocks noChangeAspect="1"/>
          </p:cNvPicPr>
          <p:nvPr/>
        </p:nvPicPr>
        <p:blipFill>
          <a:blip r:embed="rId4"/>
          <a:srcRect/>
          <a:stretch>
            <a:fillRect/>
          </a:stretch>
        </p:blipFill>
        <p:spPr>
          <a:xfrm>
            <a:off x="54651" y="1265172"/>
            <a:ext cx="1881254" cy="1876631"/>
          </a:xfrm>
          <a:prstGeom prst="rect">
            <a:avLst/>
          </a:prstGeom>
        </p:spPr>
      </p:pic>
      <p:sp>
        <p:nvSpPr>
          <p:cNvPr id="34" name="TextBox 20">
            <a:extLst>
              <a:ext uri="{FF2B5EF4-FFF2-40B4-BE49-F238E27FC236}">
                <a16:creationId xmlns:a16="http://schemas.microsoft.com/office/drawing/2014/main" id="{DBB85E4E-75E6-6C88-6235-5476042441AA}"/>
              </a:ext>
            </a:extLst>
          </p:cNvPr>
          <p:cNvSpPr txBox="1"/>
          <p:nvPr/>
        </p:nvSpPr>
        <p:spPr>
          <a:xfrm>
            <a:off x="66052" y="4782152"/>
            <a:ext cx="8881531" cy="1780872"/>
          </a:xfrm>
          <a:prstGeom prst="rect">
            <a:avLst/>
          </a:prstGeom>
          <a:solidFill>
            <a:schemeClr val="bg1"/>
          </a:solidFill>
        </p:spPr>
        <p:txBody>
          <a:bodyPr wrap="square" lIns="0" tIns="0" rIns="0" bIns="0" rtlCol="0" anchor="t">
            <a:spAutoFit/>
          </a:bodyPr>
          <a:lstStyle/>
          <a:p>
            <a:pPr marL="321469" indent="-321469">
              <a:lnSpc>
                <a:spcPct val="200000"/>
              </a:lnSpc>
              <a:buFont typeface="+mj-lt"/>
              <a:buAutoNum type="arabicPeriod"/>
            </a:pPr>
            <a:r>
              <a:rPr lang="en-US" sz="1500" dirty="0">
                <a:latin typeface="Open Sans Light"/>
              </a:rPr>
              <a:t>What are the consequences of the HBC closing many posts ?</a:t>
            </a:r>
            <a:br>
              <a:rPr lang="en-US" sz="1500" dirty="0">
                <a:latin typeface="Open Sans Light"/>
              </a:rPr>
            </a:br>
            <a:r>
              <a:rPr lang="en-US" sz="1500" dirty="0">
                <a:latin typeface="Open Sans Light"/>
              </a:rPr>
              <a:t>_____________________________________________________________________________________________________________</a:t>
            </a:r>
          </a:p>
          <a:p>
            <a:pPr>
              <a:lnSpc>
                <a:spcPct val="200000"/>
              </a:lnSpc>
            </a:pPr>
            <a:r>
              <a:rPr lang="en-US" sz="1500" i="1" dirty="0">
                <a:latin typeface="Open Sans Light"/>
              </a:rPr>
              <a:t>       _________________________________________________________________________________________________________________</a:t>
            </a:r>
          </a:p>
          <a:p>
            <a:pPr>
              <a:lnSpc>
                <a:spcPct val="200000"/>
              </a:lnSpc>
            </a:pPr>
            <a:endParaRPr lang="en-US" sz="1500" i="1" dirty="0">
              <a:latin typeface="Open Sans Light"/>
            </a:endParaRPr>
          </a:p>
        </p:txBody>
      </p:sp>
      <p:sp>
        <p:nvSpPr>
          <p:cNvPr id="7" name="Ellipse 6">
            <a:extLst>
              <a:ext uri="{FF2B5EF4-FFF2-40B4-BE49-F238E27FC236}">
                <a16:creationId xmlns:a16="http://schemas.microsoft.com/office/drawing/2014/main" id="{DC8A56C3-3CA3-9C11-1F99-929857F582E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65091" y="657066"/>
            <a:ext cx="3709679" cy="1503205"/>
            <a:chOff x="0" y="-79878"/>
            <a:chExt cx="5087469" cy="2321207"/>
          </a:xfrm>
        </p:grpSpPr>
        <p:grpSp>
          <p:nvGrpSpPr>
            <p:cNvPr id="3" name="Group 3"/>
            <p:cNvGrpSpPr/>
            <p:nvPr/>
          </p:nvGrpSpPr>
          <p:grpSpPr>
            <a:xfrm>
              <a:off x="0" y="0"/>
              <a:ext cx="5087469" cy="2241329"/>
              <a:chOff x="0" y="0"/>
              <a:chExt cx="2558602" cy="1127214"/>
            </a:xfrm>
          </p:grpSpPr>
          <p:sp>
            <p:nvSpPr>
              <p:cNvPr id="4" name="Freeform 4"/>
              <p:cNvSpPr/>
              <p:nvPr/>
            </p:nvSpPr>
            <p:spPr>
              <a:xfrm>
                <a:off x="0" y="0"/>
                <a:ext cx="2558602" cy="1127214"/>
              </a:xfrm>
              <a:custGeom>
                <a:avLst/>
                <a:gdLst/>
                <a:ahLst/>
                <a:cxnLst/>
                <a:rect l="l" t="t" r="r" b="b"/>
                <a:pathLst>
                  <a:path w="2558602" h="1127214">
                    <a:moveTo>
                      <a:pt x="0" y="0"/>
                    </a:moveTo>
                    <a:lnTo>
                      <a:pt x="2558602" y="0"/>
                    </a:lnTo>
                    <a:lnTo>
                      <a:pt x="2558602" y="1127214"/>
                    </a:lnTo>
                    <a:lnTo>
                      <a:pt x="0" y="1127214"/>
                    </a:lnTo>
                    <a:close/>
                  </a:path>
                </a:pathLst>
              </a:custGeom>
              <a:solidFill>
                <a:srgbClr val="77838D"/>
              </a:solidFill>
            </p:spPr>
            <p:txBody>
              <a:bodyPr/>
              <a:lstStyle/>
              <a:p>
                <a:endParaRPr lang="fr-CA"/>
              </a:p>
            </p:txBody>
          </p:sp>
        </p:grpSp>
        <p:sp>
          <p:nvSpPr>
            <p:cNvPr id="5" name="TextBox 5"/>
            <p:cNvSpPr txBox="1"/>
            <p:nvPr/>
          </p:nvSpPr>
          <p:spPr>
            <a:xfrm>
              <a:off x="0" y="-79878"/>
              <a:ext cx="5087469" cy="2240059"/>
            </a:xfrm>
            <a:prstGeom prst="rect">
              <a:avLst/>
            </a:prstGeom>
          </p:spPr>
          <p:txBody>
            <a:bodyPr lIns="0" tIns="0" rIns="0" bIns="0" rtlCol="0" anchor="t">
              <a:spAutoFit/>
            </a:bodyPr>
            <a:lstStyle/>
            <a:p>
              <a:pPr algn="ctr">
                <a:lnSpc>
                  <a:spcPts val="1894"/>
                </a:lnSpc>
              </a:pPr>
              <a:endPar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1894"/>
                </a:lnSpc>
              </a:pPr>
              <a:r>
                <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In 1938, a famine struck. That means people have not enough food to survive. Following this event, member of different clans would end up in the same spot and run out of resources in the area. </a:t>
              </a:r>
            </a:p>
          </p:txBody>
        </p:sp>
      </p:grpSp>
      <p:grpSp>
        <p:nvGrpSpPr>
          <p:cNvPr id="6" name="Group 6"/>
          <p:cNvGrpSpPr/>
          <p:nvPr/>
        </p:nvGrpSpPr>
        <p:grpSpPr>
          <a:xfrm>
            <a:off x="102001" y="5181852"/>
            <a:ext cx="8939998" cy="1668889"/>
            <a:chOff x="0" y="0"/>
            <a:chExt cx="3335997" cy="619243"/>
          </a:xfrm>
        </p:grpSpPr>
        <p:sp>
          <p:nvSpPr>
            <p:cNvPr id="7" name="Freeform 7"/>
            <p:cNvSpPr/>
            <p:nvPr/>
          </p:nvSpPr>
          <p:spPr>
            <a:xfrm>
              <a:off x="0" y="0"/>
              <a:ext cx="3335997" cy="619243"/>
            </a:xfrm>
            <a:custGeom>
              <a:avLst/>
              <a:gdLst/>
              <a:ahLst/>
              <a:cxnLst/>
              <a:rect l="l" t="t" r="r" b="b"/>
              <a:pathLst>
                <a:path w="3335997" h="619243">
                  <a:moveTo>
                    <a:pt x="0" y="0"/>
                  </a:moveTo>
                  <a:lnTo>
                    <a:pt x="3335997" y="0"/>
                  </a:lnTo>
                  <a:lnTo>
                    <a:pt x="3335997" y="619243"/>
                  </a:lnTo>
                  <a:lnTo>
                    <a:pt x="0" y="619243"/>
                  </a:lnTo>
                  <a:close/>
                </a:path>
              </a:pathLst>
            </a:custGeom>
            <a:solidFill>
              <a:schemeClr val="bg1"/>
            </a:solidFill>
          </p:spPr>
          <p:txBody>
            <a:bodyPr/>
            <a:lstStyle/>
            <a:p>
              <a:endParaRPr lang="fr-CA"/>
            </a:p>
          </p:txBody>
        </p:sp>
      </p:grpSp>
      <p:grpSp>
        <p:nvGrpSpPr>
          <p:cNvPr id="8" name="Group 8"/>
          <p:cNvGrpSpPr/>
          <p:nvPr/>
        </p:nvGrpSpPr>
        <p:grpSpPr>
          <a:xfrm>
            <a:off x="4075916" y="1001858"/>
            <a:ext cx="4966083" cy="916787"/>
            <a:chOff x="595082" y="-211653"/>
            <a:chExt cx="4107770" cy="2241329"/>
          </a:xfrm>
        </p:grpSpPr>
        <p:grpSp>
          <p:nvGrpSpPr>
            <p:cNvPr id="9" name="Group 9"/>
            <p:cNvGrpSpPr/>
            <p:nvPr/>
          </p:nvGrpSpPr>
          <p:grpSpPr>
            <a:xfrm>
              <a:off x="595082" y="-211653"/>
              <a:ext cx="4107770" cy="2241329"/>
              <a:chOff x="310538" y="-110449"/>
              <a:chExt cx="2143602" cy="1169617"/>
            </a:xfrm>
          </p:grpSpPr>
          <p:sp>
            <p:nvSpPr>
              <p:cNvPr id="10" name="Freeform 10"/>
              <p:cNvSpPr/>
              <p:nvPr/>
            </p:nvSpPr>
            <p:spPr>
              <a:xfrm>
                <a:off x="310538" y="-110449"/>
                <a:ext cx="2143602" cy="1169617"/>
              </a:xfrm>
              <a:custGeom>
                <a:avLst/>
                <a:gdLst/>
                <a:ahLst/>
                <a:cxnLst/>
                <a:rect l="l" t="t" r="r" b="b"/>
                <a:pathLst>
                  <a:path w="2143602" h="1169617">
                    <a:moveTo>
                      <a:pt x="0" y="0"/>
                    </a:moveTo>
                    <a:lnTo>
                      <a:pt x="2143602" y="0"/>
                    </a:lnTo>
                    <a:lnTo>
                      <a:pt x="2143602" y="1169617"/>
                    </a:lnTo>
                    <a:lnTo>
                      <a:pt x="0" y="1169617"/>
                    </a:lnTo>
                    <a:close/>
                  </a:path>
                </a:pathLst>
              </a:custGeom>
              <a:solidFill>
                <a:srgbClr val="1E6090"/>
              </a:solidFill>
            </p:spPr>
            <p:txBody>
              <a:bodyPr/>
              <a:lstStyle/>
              <a:p>
                <a:endParaRPr lang="fr-CA"/>
              </a:p>
            </p:txBody>
          </p:sp>
        </p:grpSp>
        <p:sp>
          <p:nvSpPr>
            <p:cNvPr id="11" name="TextBox 11"/>
            <p:cNvSpPr txBox="1"/>
            <p:nvPr/>
          </p:nvSpPr>
          <p:spPr>
            <a:xfrm>
              <a:off x="595082" y="-96333"/>
              <a:ext cx="4107770" cy="2006512"/>
            </a:xfrm>
            <a:prstGeom prst="rect">
              <a:avLst/>
            </a:prstGeom>
          </p:spPr>
          <p:txBody>
            <a:bodyPr lIns="0" tIns="0" rIns="0" bIns="0" rtlCol="0" anchor="t">
              <a:spAutoFit/>
            </a:bodyPr>
            <a:lstStyle/>
            <a:p>
              <a:pPr algn="ctr">
                <a:lnSpc>
                  <a:spcPts val="1596"/>
                </a:lnSpc>
              </a:pPr>
              <a:r>
                <a:rPr lang="en-US" sz="1500" dirty="0">
                  <a:solidFill>
                    <a:srgbClr val="F7FBFF"/>
                  </a:solidFill>
                  <a:latin typeface="Open Sans"/>
                  <a:ea typeface="Open Sans"/>
                  <a:cs typeface="Open Sans"/>
                </a:rPr>
                <a:t>Each family would stay a distance from each other to take care of their dogs. Life was hard. Inuit started to build homes and camps. They became more and more sedentary.  A lot of them stayed around the same area.</a:t>
              </a:r>
            </a:p>
          </p:txBody>
        </p:sp>
      </p:grpSp>
      <p:pic>
        <p:nvPicPr>
          <p:cNvPr id="12" name="Picture 12"/>
          <p:cNvPicPr>
            <a:picLocks noChangeAspect="1"/>
          </p:cNvPicPr>
          <p:nvPr/>
        </p:nvPicPr>
        <p:blipFill>
          <a:blip r:embed="rId3"/>
          <a:srcRect t="40420" r="91" b="30561"/>
          <a:stretch>
            <a:fillRect/>
          </a:stretch>
        </p:blipFill>
        <p:spPr>
          <a:xfrm>
            <a:off x="7888903" y="556611"/>
            <a:ext cx="1240967" cy="304367"/>
          </a:xfrm>
          <a:prstGeom prst="rect">
            <a:avLst/>
          </a:prstGeom>
        </p:spPr>
      </p:pic>
      <p:sp>
        <p:nvSpPr>
          <p:cNvPr id="19" name="TextBox 19"/>
          <p:cNvSpPr txBox="1"/>
          <p:nvPr/>
        </p:nvSpPr>
        <p:spPr>
          <a:xfrm>
            <a:off x="317099" y="5248318"/>
            <a:ext cx="8724900" cy="1348061"/>
          </a:xfrm>
          <a:prstGeom prst="rect">
            <a:avLst/>
          </a:prstGeom>
        </p:spPr>
        <p:txBody>
          <a:bodyPr wrap="square" lIns="0" tIns="0" rIns="0" bIns="0" rtlCol="0" anchor="t">
            <a:spAutoFit/>
          </a:bodyPr>
          <a:lstStyle/>
          <a:p>
            <a:pPr marL="321465" indent="-321465">
              <a:lnSpc>
                <a:spcPct val="150000"/>
              </a:lnSpc>
              <a:buAutoNum type="arabicPeriod"/>
            </a:pPr>
            <a:r>
              <a:rPr lang="en-US" sz="1500" dirty="0">
                <a:latin typeface="Open Sans Light"/>
              </a:rPr>
              <a:t>Look at the photos. Why are the families staying apart from each other?   __________________________</a:t>
            </a:r>
          </a:p>
          <a:p>
            <a:pPr>
              <a:lnSpc>
                <a:spcPct val="150000"/>
              </a:lnSpc>
            </a:pPr>
            <a:r>
              <a:rPr lang="en-US" sz="1500" dirty="0">
                <a:latin typeface="Open Sans Light"/>
              </a:rPr>
              <a:t>______________________________________________________________________________________________________________</a:t>
            </a:r>
          </a:p>
          <a:p>
            <a:pPr>
              <a:lnSpc>
                <a:spcPct val="150000"/>
              </a:lnSpc>
            </a:pPr>
            <a:r>
              <a:rPr lang="en-US" sz="1500" dirty="0">
                <a:latin typeface="Open Sans Light"/>
              </a:rPr>
              <a:t>2. Why do you think it was important they did so? ________________________________________________________</a:t>
            </a:r>
            <a:br>
              <a:rPr lang="en-US" sz="1500" dirty="0">
                <a:latin typeface="Open Sans Light"/>
              </a:rPr>
            </a:br>
            <a:r>
              <a:rPr lang="en-US" sz="1500" dirty="0">
                <a:latin typeface="Open Sans Light"/>
              </a:rPr>
              <a:t> ______________________________________________________________________________________________________________</a:t>
            </a:r>
          </a:p>
        </p:txBody>
      </p:sp>
      <p:sp>
        <p:nvSpPr>
          <p:cNvPr id="20" name="TextBox 20"/>
          <p:cNvSpPr txBox="1"/>
          <p:nvPr/>
        </p:nvSpPr>
        <p:spPr>
          <a:xfrm>
            <a:off x="1948709" y="126209"/>
            <a:ext cx="5141826"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The end of nomadic life </a:t>
            </a:r>
          </a:p>
        </p:txBody>
      </p:sp>
      <p:pic>
        <p:nvPicPr>
          <p:cNvPr id="25" name="Image 24">
            <a:extLst>
              <a:ext uri="{FF2B5EF4-FFF2-40B4-BE49-F238E27FC236}">
                <a16:creationId xmlns:a16="http://schemas.microsoft.com/office/drawing/2014/main" id="{FDC31431-FAEF-765F-C401-BBAD1A0C06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8642" y="2147886"/>
            <a:ext cx="4710267" cy="28399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F9C37751-0B6A-9E16-AEA9-1E9C562A67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701" y="2145913"/>
            <a:ext cx="3920215" cy="28748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Ellipse 13">
            <a:extLst>
              <a:ext uri="{FF2B5EF4-FFF2-40B4-BE49-F238E27FC236}">
                <a16:creationId xmlns:a16="http://schemas.microsoft.com/office/drawing/2014/main" id="{F1EBF43F-90F1-FF9F-3D6D-F42A1B2338B6}"/>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A7367752-6406-F75B-FC7C-E346413F85FE}"/>
              </a:ext>
            </a:extLst>
          </p:cNvPr>
          <p:cNvSpPr/>
          <p:nvPr/>
        </p:nvSpPr>
        <p:spPr>
          <a:xfrm>
            <a:off x="125400" y="5435828"/>
            <a:ext cx="8888959" cy="1299509"/>
          </a:xfrm>
          <a:custGeom>
            <a:avLst/>
            <a:gdLst/>
            <a:ahLst/>
            <a:cxnLst/>
            <a:rect l="l" t="t" r="r" b="b"/>
            <a:pathLst>
              <a:path w="2558602" h="1127214">
                <a:moveTo>
                  <a:pt x="0" y="0"/>
                </a:moveTo>
                <a:lnTo>
                  <a:pt x="2558602" y="0"/>
                </a:lnTo>
                <a:lnTo>
                  <a:pt x="2558602" y="1127214"/>
                </a:lnTo>
                <a:lnTo>
                  <a:pt x="0" y="1127214"/>
                </a:lnTo>
                <a:close/>
              </a:path>
            </a:pathLst>
          </a:custGeom>
          <a:solidFill>
            <a:srgbClr val="77838D"/>
          </a:solidFill>
        </p:spPr>
        <p:txBody>
          <a:bodyPr/>
          <a:lstStyle/>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From the </a:t>
            </a:r>
            <a:r>
              <a:rPr lang="en-CA" sz="15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Inuit point of view</a:t>
            </a:r>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this was meant to force them to start a sedentary way of life.</a:t>
            </a: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It was cruel.</a:t>
            </a: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From the </a:t>
            </a:r>
            <a:r>
              <a:rPr lang="en-US" sz="15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RCMP official point of view</a:t>
            </a: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it was to protect the public from dog attacks and from dogs carrying diseases, such as rabies. </a:t>
            </a:r>
          </a:p>
          <a:p>
            <a:endParaRPr lang="en-CA" sz="1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2"/>
          <p:cNvPicPr>
            <a:picLocks noChangeAspect="1"/>
          </p:cNvPicPr>
          <p:nvPr/>
        </p:nvPicPr>
        <p:blipFill>
          <a:blip r:embed="rId3"/>
          <a:srcRect t="40420" r="91" b="30561"/>
          <a:stretch>
            <a:fillRect/>
          </a:stretch>
        </p:blipFill>
        <p:spPr>
          <a:xfrm>
            <a:off x="7903033" y="383446"/>
            <a:ext cx="1240967" cy="304367"/>
          </a:xfrm>
          <a:prstGeom prst="rect">
            <a:avLst/>
          </a:prstGeom>
        </p:spPr>
      </p:pic>
      <p:pic>
        <p:nvPicPr>
          <p:cNvPr id="18" name="Picture 18"/>
          <p:cNvPicPr>
            <a:picLocks noChangeAspect="1"/>
          </p:cNvPicPr>
          <p:nvPr/>
        </p:nvPicPr>
        <p:blipFill>
          <a:blip r:embed="rId4"/>
          <a:srcRect/>
          <a:stretch>
            <a:fillRect/>
          </a:stretch>
        </p:blipFill>
        <p:spPr>
          <a:xfrm>
            <a:off x="165091" y="2406543"/>
            <a:ext cx="3171233" cy="2884943"/>
          </a:xfrm>
          <a:prstGeom prst="rect">
            <a:avLst/>
          </a:prstGeom>
        </p:spPr>
      </p:pic>
      <p:sp>
        <p:nvSpPr>
          <p:cNvPr id="20" name="TextBox 20"/>
          <p:cNvSpPr txBox="1"/>
          <p:nvPr/>
        </p:nvSpPr>
        <p:spPr>
          <a:xfrm>
            <a:off x="1888552" y="393995"/>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The end of nomadic life</a:t>
            </a:r>
          </a:p>
        </p:txBody>
      </p:sp>
      <p:sp>
        <p:nvSpPr>
          <p:cNvPr id="21" name="TextBox 21"/>
          <p:cNvSpPr txBox="1"/>
          <p:nvPr/>
        </p:nvSpPr>
        <p:spPr>
          <a:xfrm>
            <a:off x="7411930" y="4207348"/>
            <a:ext cx="1623948" cy="168764"/>
          </a:xfrm>
          <a:prstGeom prst="rect">
            <a:avLst/>
          </a:prstGeom>
        </p:spPr>
        <p:txBody>
          <a:bodyPr lIns="0" tIns="0" rIns="0" bIns="0" rtlCol="0" anchor="t">
            <a:spAutoFit/>
          </a:bodyPr>
          <a:lstStyle/>
          <a:p>
            <a:pPr algn="ctr">
              <a:lnSpc>
                <a:spcPts val="1444"/>
              </a:lnSpc>
            </a:pPr>
            <a:r>
              <a:rPr lang="en-US" sz="1031">
                <a:solidFill>
                  <a:srgbClr val="000000"/>
                </a:solidFill>
                <a:latin typeface="Open Sans Light"/>
              </a:rPr>
              <a:t>illustration: </a:t>
            </a:r>
            <a:r>
              <a:rPr lang="en-US" sz="1031" err="1">
                <a:solidFill>
                  <a:srgbClr val="000000"/>
                </a:solidFill>
                <a:latin typeface="Open Sans Light"/>
              </a:rPr>
              <a:t>Passa</a:t>
            </a:r>
            <a:r>
              <a:rPr lang="en-US" sz="1031">
                <a:solidFill>
                  <a:srgbClr val="000000"/>
                </a:solidFill>
                <a:latin typeface="Open Sans Light"/>
              </a:rPr>
              <a:t> </a:t>
            </a:r>
            <a:r>
              <a:rPr lang="en-US" sz="1031" err="1">
                <a:solidFill>
                  <a:srgbClr val="000000"/>
                </a:solidFill>
                <a:latin typeface="Open Sans Light"/>
              </a:rPr>
              <a:t>Mangiuk</a:t>
            </a:r>
            <a:r>
              <a:rPr lang="en-US" sz="1031">
                <a:solidFill>
                  <a:srgbClr val="000000"/>
                </a:solidFill>
                <a:latin typeface="Open Sans Light"/>
              </a:rPr>
              <a:t> </a:t>
            </a:r>
          </a:p>
        </p:txBody>
      </p:sp>
      <p:sp>
        <p:nvSpPr>
          <p:cNvPr id="25" name="Freeform 10">
            <a:extLst>
              <a:ext uri="{FF2B5EF4-FFF2-40B4-BE49-F238E27FC236}">
                <a16:creationId xmlns:a16="http://schemas.microsoft.com/office/drawing/2014/main" id="{B14D4171-9A23-ACA7-9A44-B93530BCA283}"/>
              </a:ext>
            </a:extLst>
          </p:cNvPr>
          <p:cNvSpPr/>
          <p:nvPr/>
        </p:nvSpPr>
        <p:spPr>
          <a:xfrm>
            <a:off x="3406784" y="1467853"/>
            <a:ext cx="5572125" cy="3823634"/>
          </a:xfrm>
          <a:custGeom>
            <a:avLst/>
            <a:gdLst/>
            <a:ahLst/>
            <a:cxnLst/>
            <a:rect l="l" t="t" r="r" b="b"/>
            <a:pathLst>
              <a:path w="2143602" h="1169617">
                <a:moveTo>
                  <a:pt x="0" y="0"/>
                </a:moveTo>
                <a:lnTo>
                  <a:pt x="2143602" y="0"/>
                </a:lnTo>
                <a:lnTo>
                  <a:pt x="2143602" y="1169617"/>
                </a:lnTo>
                <a:lnTo>
                  <a:pt x="0" y="1169617"/>
                </a:lnTo>
                <a:close/>
              </a:path>
            </a:pathLst>
          </a:custGeom>
          <a:solidFill>
            <a:srgbClr val="1E6090"/>
          </a:solidFill>
        </p:spPr>
        <p:txBody>
          <a:bodyPr/>
          <a:lstStyle/>
          <a:p>
            <a:endParaRPr lang="fr-CA"/>
          </a:p>
        </p:txBody>
      </p:sp>
      <p:sp>
        <p:nvSpPr>
          <p:cNvPr id="26" name="Freeform 4">
            <a:extLst>
              <a:ext uri="{FF2B5EF4-FFF2-40B4-BE49-F238E27FC236}">
                <a16:creationId xmlns:a16="http://schemas.microsoft.com/office/drawing/2014/main" id="{C52C7D21-04BA-986F-877B-82851686164D}"/>
              </a:ext>
            </a:extLst>
          </p:cNvPr>
          <p:cNvSpPr/>
          <p:nvPr/>
        </p:nvSpPr>
        <p:spPr>
          <a:xfrm>
            <a:off x="3477245" y="1828973"/>
            <a:ext cx="5572124" cy="1490258"/>
          </a:xfrm>
          <a:custGeom>
            <a:avLst/>
            <a:gdLst/>
            <a:ahLst/>
            <a:cxnLst/>
            <a:rect l="l" t="t" r="r" b="b"/>
            <a:pathLst>
              <a:path w="2558602" h="1127214">
                <a:moveTo>
                  <a:pt x="0" y="0"/>
                </a:moveTo>
                <a:lnTo>
                  <a:pt x="2558602" y="0"/>
                </a:lnTo>
                <a:lnTo>
                  <a:pt x="2558602" y="1127214"/>
                </a:lnTo>
                <a:lnTo>
                  <a:pt x="0" y="1127214"/>
                </a:lnTo>
                <a:close/>
              </a:path>
            </a:pathLst>
          </a:custGeom>
          <a:noFill/>
        </p:spPr>
        <p:txBody>
          <a:bodyPr/>
          <a:lstStyle/>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When the Royal Canadian Mounted Police started to go to the North, they killed dogs. </a:t>
            </a: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This caused a lot of suffering : without the dogs, it became impossible to hunt or trap as they used to. </a:t>
            </a: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Boys, to become men, they had to have a dog team to be able to hunt and provide food to families. </a:t>
            </a: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Dogs teams were really important. </a:t>
            </a: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Ellipse 4">
            <a:extLst>
              <a:ext uri="{FF2B5EF4-FFF2-40B4-BE49-F238E27FC236}">
                <a16:creationId xmlns:a16="http://schemas.microsoft.com/office/drawing/2014/main" id="{EC82026F-5183-2331-8266-73B0AE1E9BB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28</a:t>
            </a:r>
          </a:p>
        </p:txBody>
      </p:sp>
      <p:sp>
        <p:nvSpPr>
          <p:cNvPr id="6" name="TextBox 20">
            <a:extLst>
              <a:ext uri="{FF2B5EF4-FFF2-40B4-BE49-F238E27FC236}">
                <a16:creationId xmlns:a16="http://schemas.microsoft.com/office/drawing/2014/main" id="{1825EF68-F83D-5652-A220-5EC4C66C2829}"/>
              </a:ext>
            </a:extLst>
          </p:cNvPr>
          <p:cNvSpPr txBox="1"/>
          <p:nvPr/>
        </p:nvSpPr>
        <p:spPr>
          <a:xfrm>
            <a:off x="-820206" y="1613071"/>
            <a:ext cx="5141826" cy="503343"/>
          </a:xfrm>
          <a:prstGeom prst="rect">
            <a:avLst/>
          </a:prstGeom>
        </p:spPr>
        <p:txBody>
          <a:bodyPr lIns="0" tIns="0" rIns="0" bIns="0" rtlCol="0" anchor="t">
            <a:spAutoFit/>
          </a:bodyPr>
          <a:lstStyle/>
          <a:p>
            <a:pPr algn="ctr">
              <a:lnSpc>
                <a:spcPts val="4594"/>
              </a:lnSpc>
            </a:pPr>
            <a:r>
              <a:rPr lang="en-US" sz="1583" dirty="0">
                <a:solidFill>
                  <a:schemeClr val="accent1">
                    <a:lumMod val="75000"/>
                  </a:schemeClr>
                </a:solidFill>
                <a:latin typeface="League Spartan"/>
              </a:rPr>
              <a:t>What happened to our dogs? </a:t>
            </a:r>
          </a:p>
        </p:txBody>
      </p:sp>
    </p:spTree>
    <p:extLst>
      <p:ext uri="{BB962C8B-B14F-4D97-AF65-F5344CB8AC3E}">
        <p14:creationId xmlns:p14="http://schemas.microsoft.com/office/powerpoint/2010/main" val="3594973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E9F7ED21-840A-8774-0815-1032212AD33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a:t>
            </a:r>
          </a:p>
        </p:txBody>
      </p:sp>
      <p:sp>
        <p:nvSpPr>
          <p:cNvPr id="2" name="ZoneTexte 1">
            <a:extLst>
              <a:ext uri="{FF2B5EF4-FFF2-40B4-BE49-F238E27FC236}">
                <a16:creationId xmlns:a16="http://schemas.microsoft.com/office/drawing/2014/main" id="{83C8B91C-E808-EB8D-7012-6F38C7E85E4D}"/>
              </a:ext>
            </a:extLst>
          </p:cNvPr>
          <p:cNvSpPr txBox="1"/>
          <p:nvPr/>
        </p:nvSpPr>
        <p:spPr>
          <a:xfrm>
            <a:off x="0" y="0"/>
            <a:ext cx="9143999" cy="7048083"/>
          </a:xfrm>
          <a:prstGeom prst="rect">
            <a:avLst/>
          </a:prstGeom>
          <a:noFill/>
        </p:spPr>
        <p:txBody>
          <a:bodyPr wrap="square" lIns="91440" tIns="45720" rIns="91440" bIns="45720" rtlCol="0" anchor="t">
            <a:spAutoFit/>
          </a:bodyPr>
          <a:lstStyle/>
          <a:p>
            <a:pPr algn="ctr"/>
            <a:r>
              <a:rPr lang="en-CA" sz="4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Notice: </a:t>
            </a:r>
          </a:p>
          <a:p>
            <a:pPr algn="ctr"/>
            <a:r>
              <a:rPr lang="en-CA" sz="4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Teaching sensitive subjects</a:t>
            </a:r>
            <a:endParaRPr lang="en-CA" sz="4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panose="020B0606030504020204" pitchFamily="34" charset="0"/>
                <a:ea typeface="Open Sans" panose="020B0606030504020204" pitchFamily="34" charset="0"/>
                <a:cs typeface="Open Sans" panose="020B0606030504020204" pitchFamily="34" charset="0"/>
              </a:rPr>
              <a:t>This booklet contains teaching-learning situations (TLS) that tackles sensitive topics. Before teaching these topics, we recommend you take ownership of the material to target TLS that might be triggering for you or your students.</a:t>
            </a:r>
          </a:p>
          <a:p>
            <a:endParaRPr lang="en-CA" sz="1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a:ea typeface="Open Sans"/>
                <a:cs typeface="Open Sans"/>
              </a:rPr>
              <a:t>It is suggested to be prepared before teaching sensitive subjects. If a teacher feels like not knowing enough about a subject before teaching it, we advise you refer to </a:t>
            </a:r>
            <a:r>
              <a:rPr lang="en-CA" sz="1400" dirty="0">
                <a:latin typeface="Open Sans"/>
                <a:ea typeface="Open Sans"/>
                <a:cs typeface="Open Sans"/>
                <a:hlinkClick r:id="rId3"/>
              </a:rPr>
              <a:t>Veronique Paul’s thesis </a:t>
            </a:r>
            <a:r>
              <a:rPr lang="en-CA" sz="1400" dirty="0">
                <a:latin typeface="Open Sans"/>
                <a:ea typeface="Open Sans"/>
                <a:cs typeface="Open Sans"/>
              </a:rPr>
              <a:t>beforehand. If you need further information, feel free to contact Veronique Paul at </a:t>
            </a:r>
            <a:r>
              <a:rPr lang="en-CA" sz="1400" dirty="0">
                <a:latin typeface="Open Sans"/>
                <a:ea typeface="Open Sans"/>
                <a:cs typeface="Open Sans"/>
                <a:hlinkClick r:id="rId4"/>
              </a:rPr>
              <a:t>veronique.paul2@uqat.ca</a:t>
            </a:r>
            <a:r>
              <a:rPr lang="en-CA" sz="1400" dirty="0">
                <a:latin typeface="Open Sans"/>
                <a:ea typeface="Open Sans"/>
                <a:cs typeface="Open Sans"/>
              </a:rPr>
              <a:t>. Ensure a safe space where every pupils can share and reflect on their learnings. Only touch on subjects you feel comfortable with.</a:t>
            </a:r>
          </a:p>
          <a:p>
            <a:endParaRPr lang="en-CA" sz="1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panose="020B0606030504020204" pitchFamily="34" charset="0"/>
                <a:ea typeface="Open Sans" panose="020B0606030504020204" pitchFamily="34" charset="0"/>
                <a:cs typeface="Open Sans" panose="020B0606030504020204" pitchFamily="34" charset="0"/>
              </a:rPr>
              <a:t>If you would like to feel better equipped to teach sensitive subjects, here are some papers and tools : </a:t>
            </a:r>
          </a:p>
          <a:p>
            <a:endParaRPr lang="en-CA" sz="1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panose="020B0606030504020204" pitchFamily="34" charset="0"/>
                <a:ea typeface="Open Sans" panose="020B0606030504020204" pitchFamily="34" charset="0"/>
                <a:cs typeface="Open Sans" panose="020B0606030504020204" pitchFamily="34" charset="0"/>
              </a:rPr>
              <a:t>In English: </a:t>
            </a:r>
          </a:p>
          <a:p>
            <a:pPr marL="285750" indent="-285750">
              <a:buFont typeface="Arial" panose="020B0604020202020204" pitchFamily="34" charset="0"/>
              <a:buChar char="•"/>
            </a:pPr>
            <a:r>
              <a:rPr lang="en-CA" sz="1400" dirty="0">
                <a:latin typeface="Open Sans" panose="020B0606030504020204" pitchFamily="34" charset="0"/>
                <a:ea typeface="Open Sans" panose="020B0606030504020204" pitchFamily="34" charset="0"/>
                <a:cs typeface="Open Sans" panose="020B0606030504020204" pitchFamily="34" charset="0"/>
              </a:rPr>
              <a:t>Teaching Tolerance. (2021). </a:t>
            </a:r>
            <a:r>
              <a:rPr lang="en-CA" sz="1400" i="1" dirty="0">
                <a:latin typeface="Open Sans" panose="020B0606030504020204" pitchFamily="34" charset="0"/>
                <a:ea typeface="Open Sans" panose="020B0606030504020204" pitchFamily="34" charset="0"/>
                <a:cs typeface="Open Sans" panose="020B0606030504020204" pitchFamily="34" charset="0"/>
              </a:rPr>
              <a:t>Let’s talk! Facilitating critical conversations with students. </a:t>
            </a:r>
            <a:r>
              <a:rPr lang="en-CA" sz="1400" dirty="0">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https://www.learningforjustice.org/sites/default/files/2021-01/TT-Let-s-Talk-Publication-January-2020.pdf</a:t>
            </a:r>
            <a:endParaRPr lang="en-CA"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CA" sz="1400" dirty="0">
                <a:latin typeface="Open Sans" panose="020B0606030504020204" pitchFamily="34" charset="0"/>
                <a:ea typeface="Open Sans" panose="020B0606030504020204" pitchFamily="34" charset="0"/>
                <a:cs typeface="Open Sans" panose="020B0606030504020204" pitchFamily="34" charset="0"/>
              </a:rPr>
              <a:t>University of Michigan. (n.d.). </a:t>
            </a:r>
            <a:r>
              <a:rPr lang="en-CA" sz="1400" i="1" dirty="0">
                <a:latin typeface="Open Sans" panose="020B0606030504020204" pitchFamily="34" charset="0"/>
                <a:ea typeface="Open Sans" panose="020B0606030504020204" pitchFamily="34" charset="0"/>
                <a:cs typeface="Open Sans" panose="020B0606030504020204" pitchFamily="34" charset="0"/>
              </a:rPr>
              <a:t>Making the Most of ‘’Hot Moments’’ in the Classroom. </a:t>
            </a:r>
            <a:r>
              <a:rPr lang="en-CA" sz="1400" dirty="0">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https://docs.google.com/document/d/1tuMuMVnI7soHLcTNxzCTqcpkun0ASHW_WvNuxphyyxA/edit</a:t>
            </a:r>
            <a:endParaRPr lang="en-CA" sz="1400" dirty="0">
              <a:latin typeface="Open Sans" panose="020B0606030504020204" pitchFamily="34" charset="0"/>
              <a:ea typeface="Open Sans" panose="020B0606030504020204" pitchFamily="34" charset="0"/>
              <a:cs typeface="Open Sans" panose="020B0606030504020204" pitchFamily="34" charset="0"/>
            </a:endParaRPr>
          </a:p>
          <a:p>
            <a:endParaRPr lang="en-CA" sz="1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panose="020B0606030504020204" pitchFamily="34" charset="0"/>
                <a:ea typeface="Open Sans" panose="020B0606030504020204" pitchFamily="34" charset="0"/>
                <a:cs typeface="Open Sans" panose="020B0606030504020204" pitchFamily="34" charset="0"/>
              </a:rPr>
              <a:t>In French:</a:t>
            </a:r>
          </a:p>
          <a:p>
            <a:pPr marL="285750" indent="-285750">
              <a:buFont typeface="Arial" panose="020B0604020202020204" pitchFamily="34" charset="0"/>
              <a:buChar char="•"/>
            </a:pPr>
            <a:r>
              <a:rPr lang="en-CA" sz="1400" dirty="0">
                <a:latin typeface="Open Sans" panose="020B0606030504020204" pitchFamily="34" charset="0"/>
                <a:ea typeface="Open Sans" panose="020B0606030504020204" pitchFamily="34" charset="0"/>
                <a:cs typeface="Open Sans" panose="020B0606030504020204" pitchFamily="34" charset="0"/>
              </a:rPr>
              <a:t>Hirsch, S., </a:t>
            </a:r>
            <a:r>
              <a:rPr lang="en-CA" sz="1400" dirty="0" err="1">
                <a:latin typeface="Open Sans" panose="020B0606030504020204" pitchFamily="34" charset="0"/>
                <a:ea typeface="Open Sans" panose="020B0606030504020204" pitchFamily="34" charset="0"/>
                <a:cs typeface="Open Sans" panose="020B0606030504020204" pitchFamily="34" charset="0"/>
              </a:rPr>
              <a:t>Audet</a:t>
            </a:r>
            <a:r>
              <a:rPr lang="en-CA" sz="1400" dirty="0">
                <a:latin typeface="Open Sans" panose="020B0606030504020204" pitchFamily="34" charset="0"/>
                <a:ea typeface="Open Sans" panose="020B0606030504020204" pitchFamily="34" charset="0"/>
                <a:cs typeface="Open Sans" panose="020B0606030504020204" pitchFamily="34" charset="0"/>
              </a:rPr>
              <a:t>, G. et Turcotte, M. (2015). Vivre ensemble: </a:t>
            </a:r>
            <a:r>
              <a:rPr lang="en-CA" sz="1400" dirty="0" err="1">
                <a:latin typeface="Open Sans" panose="020B0606030504020204" pitchFamily="34" charset="0"/>
                <a:ea typeface="Open Sans" panose="020B0606030504020204" pitchFamily="34" charset="0"/>
                <a:cs typeface="Open Sans" panose="020B0606030504020204" pitchFamily="34" charset="0"/>
              </a:rPr>
              <a:t>aborder</a:t>
            </a:r>
            <a:r>
              <a:rPr lang="en-CA" sz="1400" dirty="0">
                <a:latin typeface="Open Sans" panose="020B0606030504020204" pitchFamily="34" charset="0"/>
                <a:ea typeface="Open Sans" panose="020B0606030504020204" pitchFamily="34" charset="0"/>
                <a:cs typeface="Open Sans" panose="020B0606030504020204" pitchFamily="34" charset="0"/>
              </a:rPr>
              <a:t> les </a:t>
            </a:r>
            <a:r>
              <a:rPr lang="en-CA" sz="1400" dirty="0" err="1">
                <a:latin typeface="Open Sans" panose="020B0606030504020204" pitchFamily="34" charset="0"/>
                <a:ea typeface="Open Sans" panose="020B0606030504020204" pitchFamily="34" charset="0"/>
                <a:cs typeface="Open Sans" panose="020B0606030504020204" pitchFamily="34" charset="0"/>
              </a:rPr>
              <a:t>sujets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err="1">
                <a:latin typeface="Open Sans" panose="020B0606030504020204" pitchFamily="34" charset="0"/>
                <a:ea typeface="Open Sans" panose="020B0606030504020204" pitchFamily="34" charset="0"/>
                <a:cs typeface="Open Sans" panose="020B0606030504020204" pitchFamily="34" charset="0"/>
              </a:rPr>
              <a:t>sensibles</a:t>
            </a:r>
            <a:r>
              <a:rPr lang="en-CA" sz="1400" dirty="0">
                <a:latin typeface="Open Sans" panose="020B0606030504020204" pitchFamily="34" charset="0"/>
                <a:ea typeface="Open Sans" panose="020B0606030504020204" pitchFamily="34" charset="0"/>
                <a:cs typeface="Open Sans" panose="020B0606030504020204" pitchFamily="34" charset="0"/>
              </a:rPr>
              <a:t> avec les </a:t>
            </a:r>
            <a:r>
              <a:rPr lang="en-CA" sz="1400" dirty="0" err="1">
                <a:latin typeface="Open Sans" panose="020B0606030504020204" pitchFamily="34" charset="0"/>
                <a:ea typeface="Open Sans" panose="020B0606030504020204" pitchFamily="34" charset="0"/>
                <a:cs typeface="Open Sans" panose="020B0606030504020204" pitchFamily="34" charset="0"/>
              </a:rPr>
              <a:t>élèves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https://www.cipcd.ca/wp-content/uploads/2014/04/CSMB_-Guide_sujets-sensibles_final. pdf</a:t>
            </a:r>
            <a:endParaRPr lang="en-CA"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l">
              <a:buFont typeface="Arial" panose="020B0604020202020204" pitchFamily="34" charset="0"/>
              <a:buChar char="•"/>
            </a:pPr>
            <a:r>
              <a:rPr lang="en-CA" sz="1400" dirty="0">
                <a:latin typeface="Open Sans" panose="020B0606030504020204" pitchFamily="34" charset="0"/>
                <a:ea typeface="Open Sans" panose="020B0606030504020204" pitchFamily="34" charset="0"/>
                <a:cs typeface="Open Sans" panose="020B0606030504020204" pitchFamily="34" charset="0"/>
              </a:rPr>
              <a:t>Hirsch, S. et </a:t>
            </a:r>
            <a:r>
              <a:rPr lang="en-CA" sz="1400" dirty="0" err="1">
                <a:latin typeface="Open Sans" panose="020B0606030504020204" pitchFamily="34" charset="0"/>
                <a:ea typeface="Open Sans" panose="020B0606030504020204" pitchFamily="34" charset="0"/>
                <a:cs typeface="Open Sans" panose="020B0606030504020204" pitchFamily="34" charset="0"/>
              </a:rPr>
              <a:t>Audet</a:t>
            </a:r>
            <a:r>
              <a:rPr lang="en-CA" sz="1400" dirty="0">
                <a:latin typeface="Open Sans" panose="020B0606030504020204" pitchFamily="34" charset="0"/>
                <a:ea typeface="Open Sans" panose="020B0606030504020204" pitchFamily="34" charset="0"/>
                <a:cs typeface="Open Sans" panose="020B0606030504020204" pitchFamily="34" charset="0"/>
              </a:rPr>
              <a:t>, G. (2019). </a:t>
            </a:r>
            <a:r>
              <a:rPr lang="en-CA" sz="1400" dirty="0" err="1">
                <a:latin typeface="Open Sans" panose="020B0606030504020204" pitchFamily="34" charset="0"/>
                <a:ea typeface="Open Sans" panose="020B0606030504020204" pitchFamily="34" charset="0"/>
                <a:cs typeface="Open Sans" panose="020B0606030504020204" pitchFamily="34" charset="0"/>
              </a:rPr>
              <a:t>Éducation</a:t>
            </a:r>
            <a:r>
              <a:rPr lang="en-CA" sz="1400" dirty="0">
                <a:latin typeface="Open Sans" panose="020B0606030504020204" pitchFamily="34" charset="0"/>
                <a:ea typeface="Open Sans" panose="020B0606030504020204" pitchFamily="34" charset="0"/>
                <a:cs typeface="Open Sans" panose="020B0606030504020204" pitchFamily="34" charset="0"/>
              </a:rPr>
              <a:t> Canada : </a:t>
            </a:r>
            <a:r>
              <a:rPr lang="en-CA" sz="1400" dirty="0" err="1">
                <a:latin typeface="Open Sans" panose="020B0606030504020204" pitchFamily="34" charset="0"/>
                <a:ea typeface="Open Sans" panose="020B0606030504020204" pitchFamily="34" charset="0"/>
                <a:cs typeface="Open Sans" panose="020B0606030504020204" pitchFamily="34" charset="0"/>
              </a:rPr>
              <a:t>Trousse</a:t>
            </a:r>
            <a:r>
              <a:rPr lang="en-CA" sz="1400" dirty="0">
                <a:latin typeface="Open Sans" panose="020B0606030504020204" pitchFamily="34" charset="0"/>
                <a:ea typeface="Open Sans" panose="020B0606030504020204" pitchFamily="34" charset="0"/>
                <a:cs typeface="Open Sans" panose="020B0606030504020204" pitchFamily="34" charset="0"/>
              </a:rPr>
              <a:t> de discussion. </a:t>
            </a:r>
            <a:r>
              <a:rPr lang="en-CA" sz="1400" dirty="0">
                <a:latin typeface="Open Sans" panose="020B0606030504020204" pitchFamily="34" charset="0"/>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https://www.edcan.ca/wp-content/uploads/Discussion-Kit-September-2019-Hirsh.pdf</a:t>
            </a:r>
            <a:endParaRPr lang="en-CA"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CA" sz="1400" dirty="0" err="1">
                <a:latin typeface="Open Sans" panose="020B0606030504020204" pitchFamily="34" charset="0"/>
                <a:ea typeface="Open Sans" panose="020B0606030504020204" pitchFamily="34" charset="0"/>
                <a:cs typeface="Open Sans" panose="020B0606030504020204" pitchFamily="34" charset="0"/>
              </a:rPr>
              <a:t>Moisan</a:t>
            </a:r>
            <a:r>
              <a:rPr lang="en-CA" sz="1400" dirty="0">
                <a:latin typeface="Open Sans" panose="020B0606030504020204" pitchFamily="34" charset="0"/>
                <a:ea typeface="Open Sans" panose="020B0606030504020204" pitchFamily="34" charset="0"/>
                <a:cs typeface="Open Sans" panose="020B0606030504020204" pitchFamily="34" charset="0"/>
              </a:rPr>
              <a:t>, S., Hirsch, S., </a:t>
            </a:r>
            <a:r>
              <a:rPr lang="en-CA" sz="1400" dirty="0" err="1">
                <a:latin typeface="Open Sans" panose="020B0606030504020204" pitchFamily="34" charset="0"/>
                <a:ea typeface="Open Sans" panose="020B0606030504020204" pitchFamily="34" charset="0"/>
                <a:cs typeface="Open Sans" panose="020B0606030504020204" pitchFamily="34" charset="0"/>
              </a:rPr>
              <a:t>Éthier</a:t>
            </a:r>
            <a:r>
              <a:rPr lang="en-CA" sz="1400" dirty="0">
                <a:latin typeface="Open Sans" panose="020B0606030504020204" pitchFamily="34" charset="0"/>
                <a:ea typeface="Open Sans" panose="020B0606030504020204" pitchFamily="34" charset="0"/>
                <a:cs typeface="Open Sans" panose="020B0606030504020204" pitchFamily="34" charset="0"/>
              </a:rPr>
              <a:t>, M.-A., </a:t>
            </a:r>
            <a:r>
              <a:rPr lang="en-CA" sz="1400" dirty="0" err="1">
                <a:latin typeface="Open Sans" panose="020B0606030504020204" pitchFamily="34" charset="0"/>
                <a:ea typeface="Open Sans" panose="020B0606030504020204" pitchFamily="34" charset="0"/>
                <a:cs typeface="Open Sans" panose="020B0606030504020204" pitchFamily="34" charset="0"/>
              </a:rPr>
              <a:t>Lefrançois</a:t>
            </a:r>
            <a:r>
              <a:rPr lang="en-CA" sz="1400" dirty="0">
                <a:latin typeface="Open Sans" panose="020B0606030504020204" pitchFamily="34" charset="0"/>
                <a:ea typeface="Open Sans" panose="020B0606030504020204" pitchFamily="34" charset="0"/>
                <a:cs typeface="Open Sans" panose="020B0606030504020204" pitchFamily="34" charset="0"/>
              </a:rPr>
              <a:t>, D. et </a:t>
            </a:r>
            <a:r>
              <a:rPr lang="en-CA" sz="1400" dirty="0" err="1">
                <a:latin typeface="Open Sans" panose="020B0606030504020204" pitchFamily="34" charset="0"/>
                <a:ea typeface="Open Sans" panose="020B0606030504020204" pitchFamily="34" charset="0"/>
                <a:cs typeface="Open Sans" panose="020B0606030504020204" pitchFamily="34" charset="0"/>
              </a:rPr>
              <a:t>Falaize</a:t>
            </a:r>
            <a:r>
              <a:rPr lang="en-CA" sz="1400" dirty="0">
                <a:latin typeface="Open Sans" panose="020B0606030504020204" pitchFamily="34" charset="0"/>
                <a:ea typeface="Open Sans" panose="020B0606030504020204" pitchFamily="34" charset="0"/>
                <a:cs typeface="Open Sans" panose="020B0606030504020204" pitchFamily="34" charset="0"/>
              </a:rPr>
              <a:t>, B. (2022). </a:t>
            </a:r>
            <a:r>
              <a:rPr lang="en-CA" sz="1400" dirty="0" err="1">
                <a:latin typeface="Open Sans" panose="020B0606030504020204" pitchFamily="34" charset="0"/>
                <a:ea typeface="Open Sans" panose="020B0606030504020204" pitchFamily="34" charset="0"/>
                <a:cs typeface="Open Sans" panose="020B0606030504020204" pitchFamily="34" charset="0"/>
              </a:rPr>
              <a:t>Objets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err="1">
                <a:latin typeface="Open Sans" panose="020B0606030504020204" pitchFamily="34" charset="0"/>
                <a:ea typeface="Open Sans" panose="020B0606030504020204" pitchFamily="34" charset="0"/>
                <a:cs typeface="Open Sans" panose="020B0606030504020204" pitchFamily="34" charset="0"/>
              </a:rPr>
              <a:t>difficiles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err="1">
                <a:latin typeface="Open Sans" panose="020B0606030504020204" pitchFamily="34" charset="0"/>
                <a:ea typeface="Open Sans" panose="020B0606030504020204" pitchFamily="34" charset="0"/>
                <a:cs typeface="Open Sans" panose="020B0606030504020204" pitchFamily="34" charset="0"/>
              </a:rPr>
              <a:t>thèmes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err="1">
                <a:latin typeface="Open Sans" panose="020B0606030504020204" pitchFamily="34" charset="0"/>
                <a:ea typeface="Open Sans" panose="020B0606030504020204" pitchFamily="34" charset="0"/>
                <a:cs typeface="Open Sans" panose="020B0606030504020204" pitchFamily="34" charset="0"/>
              </a:rPr>
              <a:t>sensibles</a:t>
            </a:r>
            <a:r>
              <a:rPr lang="en-CA" sz="1400" dirty="0">
                <a:latin typeface="Open Sans" panose="020B0606030504020204" pitchFamily="34" charset="0"/>
                <a:ea typeface="Open Sans" panose="020B0606030504020204" pitchFamily="34" charset="0"/>
                <a:cs typeface="Open Sans" panose="020B0606030504020204" pitchFamily="34" charset="0"/>
              </a:rPr>
              <a:t> et </a:t>
            </a:r>
            <a:r>
              <a:rPr lang="en-CA" sz="1400" dirty="0" err="1">
                <a:latin typeface="Open Sans" panose="020B0606030504020204" pitchFamily="34" charset="0"/>
                <a:ea typeface="Open Sans" panose="020B0606030504020204" pitchFamily="34" charset="0"/>
                <a:cs typeface="Open Sans" panose="020B0606030504020204" pitchFamily="34" charset="0"/>
              </a:rPr>
              <a:t>enseignement</a:t>
            </a:r>
            <a:r>
              <a:rPr lang="en-CA" sz="1400" dirty="0">
                <a:latin typeface="Open Sans" panose="020B0606030504020204" pitchFamily="34" charset="0"/>
                <a:ea typeface="Open Sans" panose="020B0606030504020204" pitchFamily="34" charset="0"/>
                <a:cs typeface="Open Sans" panose="020B0606030504020204" pitchFamily="34" charset="0"/>
              </a:rPr>
              <a:t> des sciences </a:t>
            </a:r>
            <a:r>
              <a:rPr lang="en-CA" sz="1400" dirty="0" err="1">
                <a:latin typeface="Open Sans" panose="020B0606030504020204" pitchFamily="34" charset="0"/>
                <a:ea typeface="Open Sans" panose="020B0606030504020204" pitchFamily="34" charset="0"/>
                <a:cs typeface="Open Sans" panose="020B0606030504020204" pitchFamily="34" charset="0"/>
              </a:rPr>
              <a:t>humaines</a:t>
            </a:r>
            <a:r>
              <a:rPr lang="en-CA" sz="1400" dirty="0">
                <a:latin typeface="Open Sans" panose="020B0606030504020204" pitchFamily="34" charset="0"/>
                <a:ea typeface="Open Sans" panose="020B0606030504020204" pitchFamily="34" charset="0"/>
                <a:cs typeface="Open Sans" panose="020B0606030504020204" pitchFamily="34" charset="0"/>
              </a:rPr>
              <a:t> et </a:t>
            </a:r>
            <a:r>
              <a:rPr lang="en-CA" sz="1400" dirty="0" err="1">
                <a:latin typeface="Open Sans" panose="020B0606030504020204" pitchFamily="34" charset="0"/>
                <a:ea typeface="Open Sans" panose="020B0606030504020204" pitchFamily="34" charset="0"/>
                <a:cs typeface="Open Sans" panose="020B0606030504020204" pitchFamily="34" charset="0"/>
              </a:rPr>
              <a:t>sociales</a:t>
            </a:r>
            <a:r>
              <a:rPr lang="en-CA" sz="1400" dirty="0">
                <a:latin typeface="Open Sans" panose="020B0606030504020204" pitchFamily="34" charset="0"/>
                <a:ea typeface="Open Sans" panose="020B0606030504020204" pitchFamily="34" charset="0"/>
                <a:cs typeface="Open Sans" panose="020B0606030504020204" pitchFamily="34" charset="0"/>
              </a:rPr>
              <a:t>. Fides </a:t>
            </a:r>
            <a:r>
              <a:rPr lang="en-CA" sz="1400" dirty="0" err="1">
                <a:latin typeface="Open Sans" panose="020B0606030504020204" pitchFamily="34" charset="0"/>
                <a:ea typeface="Open Sans" panose="020B0606030504020204" pitchFamily="34" charset="0"/>
                <a:cs typeface="Open Sans" panose="020B0606030504020204" pitchFamily="34" charset="0"/>
              </a:rPr>
              <a:t>éducation</a:t>
            </a:r>
            <a:r>
              <a:rPr lang="en-CA" sz="1400" dirty="0">
                <a:latin typeface="Open Sans" panose="020B0606030504020204" pitchFamily="34" charset="0"/>
                <a:ea typeface="Open Sans" panose="020B0606030504020204" pitchFamily="34" charset="0"/>
                <a:cs typeface="Open Sans" panose="020B0606030504020204" pitchFamily="34" charset="0"/>
              </a:rPr>
              <a:t>.</a:t>
            </a:r>
          </a:p>
          <a:p>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05774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8" name="Group 8"/>
          <p:cNvGrpSpPr/>
          <p:nvPr/>
        </p:nvGrpSpPr>
        <p:grpSpPr>
          <a:xfrm>
            <a:off x="123669" y="2899468"/>
            <a:ext cx="8952031" cy="3906467"/>
            <a:chOff x="0" y="0"/>
            <a:chExt cx="3335997" cy="1453394"/>
          </a:xfrm>
        </p:grpSpPr>
        <p:sp>
          <p:nvSpPr>
            <p:cNvPr id="9" name="Freeform 9"/>
            <p:cNvSpPr/>
            <p:nvPr/>
          </p:nvSpPr>
          <p:spPr>
            <a:xfrm>
              <a:off x="0" y="0"/>
              <a:ext cx="3335997" cy="1453394"/>
            </a:xfrm>
            <a:custGeom>
              <a:avLst/>
              <a:gdLst/>
              <a:ahLst/>
              <a:cxnLst/>
              <a:rect l="l" t="t" r="r" b="b"/>
              <a:pathLst>
                <a:path w="3335997" h="1453394">
                  <a:moveTo>
                    <a:pt x="0" y="0"/>
                  </a:moveTo>
                  <a:lnTo>
                    <a:pt x="3335997" y="0"/>
                  </a:lnTo>
                  <a:lnTo>
                    <a:pt x="3335997" y="1453394"/>
                  </a:lnTo>
                  <a:lnTo>
                    <a:pt x="0" y="1453394"/>
                  </a:lnTo>
                  <a:close/>
                </a:path>
              </a:pathLst>
            </a:custGeom>
            <a:solidFill>
              <a:schemeClr val="bg1">
                <a:alpha val="65882"/>
              </a:schemeClr>
            </a:solidFill>
          </p:spPr>
          <p:txBody>
            <a:bodyPr/>
            <a:lstStyle/>
            <a:p>
              <a:endParaRPr lang="fr-FR"/>
            </a:p>
          </p:txBody>
        </p:sp>
      </p:grpSp>
      <p:sp>
        <p:nvSpPr>
          <p:cNvPr id="10" name="TextBox 10"/>
          <p:cNvSpPr txBox="1"/>
          <p:nvPr/>
        </p:nvSpPr>
        <p:spPr>
          <a:xfrm>
            <a:off x="302156" y="3072605"/>
            <a:ext cx="8786813" cy="3733330"/>
          </a:xfrm>
          <a:prstGeom prst="rect">
            <a:avLst/>
          </a:prstGeom>
        </p:spPr>
        <p:txBody>
          <a:bodyPr wrap="square" lIns="0" tIns="0" rIns="0" bIns="0" rtlCol="0" anchor="t">
            <a:spAutoFit/>
          </a:bodyPr>
          <a:lstStyle/>
          <a:p>
            <a:pPr marL="321465" indent="-321465">
              <a:lnSpc>
                <a:spcPts val="1792"/>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Circle the two things the government representative want to organize:</a:t>
            </a:r>
          </a:p>
          <a:p>
            <a:pPr marL="321465" indent="-321465">
              <a:lnSpc>
                <a:spcPts val="1792"/>
              </a:lnSpc>
              <a:buFont typeface="+mj-lt"/>
              <a:buAutoNum type="arabicPeriod"/>
            </a:pP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spcAft>
                <a:spcPts val="600"/>
              </a:spcAft>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Can you name a current healthcare building? ________________________________________</a:t>
            </a:r>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spcAft>
                <a:spcPts val="600"/>
              </a:spcAft>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Can you name a current education building? _________________________________________</a:t>
            </a:r>
          </a:p>
          <a:p>
            <a:pPr marL="321465" indent="-321465">
              <a:lnSpc>
                <a:spcPts val="1792"/>
              </a:lnSpc>
              <a:spcAft>
                <a:spcPts val="600"/>
              </a:spcAft>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What language does your family speak at home? __________________________________________</a:t>
            </a:r>
          </a:p>
          <a:p>
            <a:pPr marL="321465" indent="-321465">
              <a:lnSpc>
                <a:spcPts val="1792"/>
              </a:lnSpc>
              <a:spcAft>
                <a:spcPts val="600"/>
              </a:spcAft>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What language does the Canadian officials speak? ___________________________________</a:t>
            </a:r>
          </a:p>
          <a:p>
            <a:pPr marL="321465" indent="-321465">
              <a:lnSpc>
                <a:spcPts val="1792"/>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A) Do you think Inuit and the government representative understood each other?</a:t>
            </a:r>
          </a:p>
          <a:p>
            <a:pPr algn="ctr">
              <a:lnSpc>
                <a:spcPts val="1792"/>
              </a:lnSpc>
            </a:pPr>
            <a:r>
              <a:rPr lang="en-US" sz="15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YES </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US" sz="15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NO</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p>
          <a:p>
            <a:pPr>
              <a:lnSpc>
                <a:spcPts val="1792"/>
              </a:lnSpc>
            </a:pPr>
            <a:r>
              <a:rPr lang="en-US" sz="1500" dirty="0">
                <a:latin typeface="Open Sans" panose="020B0606030504020204" pitchFamily="34" charset="0"/>
                <a:ea typeface="Open Sans" panose="020B0606030504020204" pitchFamily="34" charset="0"/>
                <a:cs typeface="Open Sans" panose="020B0606030504020204" pitchFamily="34" charset="0"/>
              </a:rPr>
              <a:t>      B) Why? </a:t>
            </a:r>
          </a:p>
          <a:p>
            <a:pPr>
              <a:lnSpc>
                <a:spcPct val="150000"/>
              </a:lnSpc>
            </a:pPr>
            <a:r>
              <a:rPr lang="en-US" sz="1500" dirty="0">
                <a:latin typeface="Open Sans" panose="020B0606030504020204" pitchFamily="34" charset="0"/>
                <a:ea typeface="Open Sans" panose="020B0606030504020204" pitchFamily="34" charset="0"/>
                <a:cs typeface="Open Sans" panose="020B0606030504020204" pitchFamily="34" charset="0"/>
              </a:rPr>
              <a:t>_____________________________________________________________________________________________________________________________________________________________________________________________________</a:t>
            </a:r>
          </a:p>
        </p:txBody>
      </p:sp>
      <p:sp>
        <p:nvSpPr>
          <p:cNvPr id="12" name="TextBox 12"/>
          <p:cNvSpPr txBox="1"/>
          <p:nvPr/>
        </p:nvSpPr>
        <p:spPr>
          <a:xfrm>
            <a:off x="1889462" y="0"/>
            <a:ext cx="8001000" cy="1084079"/>
          </a:xfrm>
          <a:prstGeom prst="rect">
            <a:avLst/>
          </a:prstGeom>
        </p:spPr>
        <p:txBody>
          <a:bodyPr wrap="square" lIns="0" tIns="0" rIns="0" bIns="0" rtlCol="0" anchor="t">
            <a:spAutoFit/>
          </a:bodyPr>
          <a:lstStyle/>
          <a:p>
            <a:pPr algn="ctr">
              <a:lnSpc>
                <a:spcPts val="4331"/>
              </a:lnSpc>
            </a:pPr>
            <a:r>
              <a:rPr lang="en-US" sz="3094" dirty="0">
                <a:solidFill>
                  <a:srgbClr val="1E6090"/>
                </a:solidFill>
                <a:latin typeface="League Spartan"/>
              </a:rPr>
              <a:t>Canada takes over </a:t>
            </a:r>
          </a:p>
          <a:p>
            <a:pPr algn="ctr">
              <a:lnSpc>
                <a:spcPts val="4331"/>
              </a:lnSpc>
            </a:pPr>
            <a:r>
              <a:rPr lang="en-US" sz="3094" dirty="0">
                <a:solidFill>
                  <a:srgbClr val="1E6090"/>
                </a:solidFill>
                <a:latin typeface="League Spartan"/>
              </a:rPr>
              <a:t>the territory </a:t>
            </a:r>
            <a:r>
              <a:rPr lang="en-US" sz="1875" dirty="0">
                <a:solidFill>
                  <a:srgbClr val="1E6090"/>
                </a:solidFill>
                <a:latin typeface="League Spartan"/>
              </a:rPr>
              <a:t>(1939)</a:t>
            </a:r>
            <a:endParaRPr lang="en-US" sz="3094" dirty="0">
              <a:solidFill>
                <a:srgbClr val="1E6090"/>
              </a:solidFill>
              <a:latin typeface="League Spartan"/>
            </a:endParaRPr>
          </a:p>
        </p:txBody>
      </p:sp>
      <p:pic>
        <p:nvPicPr>
          <p:cNvPr id="13" name="Picture 13"/>
          <p:cNvPicPr>
            <a:picLocks noChangeAspect="1"/>
          </p:cNvPicPr>
          <p:nvPr/>
        </p:nvPicPr>
        <p:blipFill>
          <a:blip r:embed="rId3"/>
          <a:srcRect b="65223"/>
          <a:stretch>
            <a:fillRect/>
          </a:stretch>
        </p:blipFill>
        <p:spPr>
          <a:xfrm>
            <a:off x="7901902" y="818413"/>
            <a:ext cx="1242098" cy="364763"/>
          </a:xfrm>
          <a:prstGeom prst="rect">
            <a:avLst/>
          </a:prstGeom>
        </p:spPr>
      </p:pic>
      <p:pic>
        <p:nvPicPr>
          <p:cNvPr id="14" name="Picture 14"/>
          <p:cNvPicPr>
            <a:picLocks noChangeAspect="1"/>
          </p:cNvPicPr>
          <p:nvPr/>
        </p:nvPicPr>
        <p:blipFill>
          <a:blip r:embed="rId3"/>
          <a:srcRect t="70969" r="91"/>
          <a:stretch>
            <a:fillRect/>
          </a:stretch>
        </p:blipFill>
        <p:spPr>
          <a:xfrm>
            <a:off x="7903030" y="1183180"/>
            <a:ext cx="1240967" cy="304497"/>
          </a:xfrm>
          <a:prstGeom prst="rect">
            <a:avLst/>
          </a:prstGeom>
        </p:spPr>
      </p:pic>
      <p:graphicFrame>
        <p:nvGraphicFramePr>
          <p:cNvPr id="23" name="Tableau 23">
            <a:extLst>
              <a:ext uri="{FF2B5EF4-FFF2-40B4-BE49-F238E27FC236}">
                <a16:creationId xmlns:a16="http://schemas.microsoft.com/office/drawing/2014/main" id="{731F4469-8DAF-C680-E20D-FB6A9AF9BB17}"/>
              </a:ext>
            </a:extLst>
          </p:cNvPr>
          <p:cNvGraphicFramePr>
            <a:graphicFrameLocks noGrp="1"/>
          </p:cNvGraphicFramePr>
          <p:nvPr>
            <p:extLst>
              <p:ext uri="{D42A27DB-BD31-4B8C-83A1-F6EECF244321}">
                <p14:modId xmlns:p14="http://schemas.microsoft.com/office/powerpoint/2010/main" val="2674311869"/>
              </p:ext>
            </p:extLst>
          </p:nvPr>
        </p:nvGraphicFramePr>
        <p:xfrm>
          <a:off x="587115" y="3429000"/>
          <a:ext cx="2289862" cy="677241"/>
        </p:xfrm>
        <a:graphic>
          <a:graphicData uri="http://schemas.openxmlformats.org/drawingml/2006/table">
            <a:tbl>
              <a:tblPr firstRow="1" bandRow="1">
                <a:tableStyleId>{5C22544A-7EE6-4342-B048-85BDC9FD1C3A}</a:tableStyleId>
              </a:tblPr>
              <a:tblGrid>
                <a:gridCol w="1022411">
                  <a:extLst>
                    <a:ext uri="{9D8B030D-6E8A-4147-A177-3AD203B41FA5}">
                      <a16:colId xmlns:a16="http://schemas.microsoft.com/office/drawing/2014/main" val="409011812"/>
                    </a:ext>
                  </a:extLst>
                </a:gridCol>
                <a:gridCol w="1267451">
                  <a:extLst>
                    <a:ext uri="{9D8B030D-6E8A-4147-A177-3AD203B41FA5}">
                      <a16:colId xmlns:a16="http://schemas.microsoft.com/office/drawing/2014/main" val="2404381473"/>
                    </a:ext>
                  </a:extLst>
                </a:gridCol>
              </a:tblGrid>
              <a:tr h="362915">
                <a:tc>
                  <a:txBody>
                    <a:bodyPr/>
                    <a:lstStyle/>
                    <a:p>
                      <a:r>
                        <a:rPr lang="fr-CA" sz="1500" err="1"/>
                        <a:t>Hospitals</a:t>
                      </a:r>
                      <a:endParaRPr lang="fr-CA" sz="1500"/>
                    </a:p>
                  </a:txBody>
                  <a:tcPr marL="85725" marR="85725" marT="42863" marB="42863"/>
                </a:tc>
                <a:tc>
                  <a:txBody>
                    <a:bodyPr/>
                    <a:lstStyle/>
                    <a:p>
                      <a:r>
                        <a:rPr lang="fr-CA" sz="1500"/>
                        <a:t>Sports teams</a:t>
                      </a:r>
                    </a:p>
                  </a:txBody>
                  <a:tcPr marL="85725" marR="85725" marT="42863" marB="42863"/>
                </a:tc>
                <a:extLst>
                  <a:ext uri="{0D108BD9-81ED-4DB2-BD59-A6C34878D82A}">
                    <a16:rowId xmlns:a16="http://schemas.microsoft.com/office/drawing/2014/main" val="522635416"/>
                  </a:ext>
                </a:extLst>
              </a:tr>
              <a:tr h="314325">
                <a:tc>
                  <a:txBody>
                    <a:bodyPr/>
                    <a:lstStyle/>
                    <a:p>
                      <a:r>
                        <a:rPr lang="fr-CA" sz="1500"/>
                        <a:t>Culture</a:t>
                      </a:r>
                    </a:p>
                  </a:txBody>
                  <a:tcPr marL="85725" marR="85725" marT="42863" marB="42863"/>
                </a:tc>
                <a:tc>
                  <a:txBody>
                    <a:bodyPr/>
                    <a:lstStyle/>
                    <a:p>
                      <a:r>
                        <a:rPr lang="fr-CA" sz="1500" dirty="0" err="1"/>
                        <a:t>Schools</a:t>
                      </a:r>
                      <a:endParaRPr lang="fr-CA" sz="1500" dirty="0"/>
                    </a:p>
                  </a:txBody>
                  <a:tcPr marL="85725" marR="85725" marT="42863" marB="42863"/>
                </a:tc>
                <a:extLst>
                  <a:ext uri="{0D108BD9-81ED-4DB2-BD59-A6C34878D82A}">
                    <a16:rowId xmlns:a16="http://schemas.microsoft.com/office/drawing/2014/main" val="4190616800"/>
                  </a:ext>
                </a:extLst>
              </a:tr>
            </a:tbl>
          </a:graphicData>
        </a:graphic>
      </p:graphicFrame>
      <p:sp>
        <p:nvSpPr>
          <p:cNvPr id="28" name="Rectangle 27">
            <a:extLst>
              <a:ext uri="{FF2B5EF4-FFF2-40B4-BE49-F238E27FC236}">
                <a16:creationId xmlns:a16="http://schemas.microsoft.com/office/drawing/2014/main" id="{FAD1CEFA-5ED4-9242-58DD-BB04D2A99C55}"/>
              </a:ext>
            </a:extLst>
          </p:cNvPr>
          <p:cNvSpPr/>
          <p:nvPr/>
        </p:nvSpPr>
        <p:spPr>
          <a:xfrm>
            <a:off x="4247713" y="5758576"/>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9" name="Rectangle 28">
            <a:extLst>
              <a:ext uri="{FF2B5EF4-FFF2-40B4-BE49-F238E27FC236}">
                <a16:creationId xmlns:a16="http://schemas.microsoft.com/office/drawing/2014/main" id="{C209327D-1F98-C720-D2B2-5A2A468F1A97}"/>
              </a:ext>
            </a:extLst>
          </p:cNvPr>
          <p:cNvSpPr/>
          <p:nvPr/>
        </p:nvSpPr>
        <p:spPr>
          <a:xfrm>
            <a:off x="5549036" y="577401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pic>
        <p:nvPicPr>
          <p:cNvPr id="33" name="Image 32">
            <a:extLst>
              <a:ext uri="{FF2B5EF4-FFF2-40B4-BE49-F238E27FC236}">
                <a16:creationId xmlns:a16="http://schemas.microsoft.com/office/drawing/2014/main" id="{DD755F55-6DFB-9664-B98E-722269CA7A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887" y="207220"/>
            <a:ext cx="3501208" cy="2658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Bulle rectangulaire 26">
            <a:extLst>
              <a:ext uri="{FF2B5EF4-FFF2-40B4-BE49-F238E27FC236}">
                <a16:creationId xmlns:a16="http://schemas.microsoft.com/office/drawing/2014/main" id="{77D31225-84E9-3737-F771-EF4CA9D66E31}"/>
              </a:ext>
            </a:extLst>
          </p:cNvPr>
          <p:cNvSpPr/>
          <p:nvPr/>
        </p:nvSpPr>
        <p:spPr>
          <a:xfrm>
            <a:off x="3997975" y="1237638"/>
            <a:ext cx="3986230" cy="1329708"/>
          </a:xfrm>
          <a:prstGeom prst="wedgeRectCallout">
            <a:avLst>
              <a:gd name="adj1" fmla="val -76965"/>
              <a:gd name="adj2" fmla="val -66949"/>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solidFill>
                <a:srgbClr val="000000"/>
              </a:solidFill>
              <a:latin typeface="Open Sans Light"/>
            </a:endParaRPr>
          </a:p>
          <a:p>
            <a:pPr algn="ctr"/>
            <a:r>
              <a:rPr lang="en-US" sz="1500" dirty="0">
                <a:solidFill>
                  <a:srgbClr val="000000"/>
                </a:solidFill>
                <a:latin typeface="Open Sans Light"/>
              </a:rPr>
              <a:t>I am a government representative. I will settle on the Inuit territory to organize healthcare and education. We will create infrastructures, but I know little about the culture and language of Inuit. </a:t>
            </a:r>
          </a:p>
          <a:p>
            <a:pPr algn="ctr"/>
            <a:endParaRPr lang="fr-CA" sz="1500" dirty="0"/>
          </a:p>
        </p:txBody>
      </p:sp>
      <p:sp>
        <p:nvSpPr>
          <p:cNvPr id="6" name="Ellipse 5">
            <a:extLst>
              <a:ext uri="{FF2B5EF4-FFF2-40B4-BE49-F238E27FC236}">
                <a16:creationId xmlns:a16="http://schemas.microsoft.com/office/drawing/2014/main" id="{E1F5C6C5-A98C-EA6B-D8D2-FF155FA04C8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A7C65A1-35DB-9059-9671-9C1D6BE15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2737" y="754529"/>
            <a:ext cx="4717772" cy="3304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2"/>
          <p:cNvSpPr txBox="1"/>
          <p:nvPr/>
        </p:nvSpPr>
        <p:spPr>
          <a:xfrm>
            <a:off x="1616105" y="126209"/>
            <a:ext cx="6072445"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1950's schools</a:t>
            </a:r>
          </a:p>
        </p:txBody>
      </p:sp>
      <p:grpSp>
        <p:nvGrpSpPr>
          <p:cNvPr id="4" name="Group 4"/>
          <p:cNvGrpSpPr/>
          <p:nvPr/>
        </p:nvGrpSpPr>
        <p:grpSpPr>
          <a:xfrm>
            <a:off x="182148" y="1451582"/>
            <a:ext cx="3173341" cy="1259521"/>
            <a:chOff x="0" y="0"/>
            <a:chExt cx="7620000" cy="4347065"/>
          </a:xfrm>
        </p:grpSpPr>
        <p:sp>
          <p:nvSpPr>
            <p:cNvPr id="5" name="Freeform 5"/>
            <p:cNvSpPr/>
            <p:nvPr/>
          </p:nvSpPr>
          <p:spPr>
            <a:xfrm>
              <a:off x="0" y="0"/>
              <a:ext cx="7620000" cy="4347065"/>
            </a:xfrm>
            <a:custGeom>
              <a:avLst/>
              <a:gdLst/>
              <a:ahLst/>
              <a:cxnLst/>
              <a:rect l="l" t="t" r="r" b="b"/>
              <a:pathLst>
                <a:path w="7620000" h="4347065">
                  <a:moveTo>
                    <a:pt x="7620000" y="3488545"/>
                  </a:moveTo>
                  <a:lnTo>
                    <a:pt x="7620000" y="222250"/>
                  </a:lnTo>
                  <a:cubicBezTo>
                    <a:pt x="7620000" y="100330"/>
                    <a:pt x="7519670" y="0"/>
                    <a:pt x="7397750" y="0"/>
                  </a:cubicBezTo>
                  <a:lnTo>
                    <a:pt x="222250" y="0"/>
                  </a:lnTo>
                  <a:cubicBezTo>
                    <a:pt x="100330" y="0"/>
                    <a:pt x="0" y="100330"/>
                    <a:pt x="0" y="222250"/>
                  </a:cubicBezTo>
                  <a:lnTo>
                    <a:pt x="0" y="3487276"/>
                  </a:lnTo>
                  <a:cubicBezTo>
                    <a:pt x="0" y="3610465"/>
                    <a:pt x="100330" y="3709526"/>
                    <a:pt x="222250" y="3709526"/>
                  </a:cubicBezTo>
                  <a:lnTo>
                    <a:pt x="3547110" y="3709526"/>
                  </a:lnTo>
                  <a:lnTo>
                    <a:pt x="3808730" y="4347065"/>
                  </a:lnTo>
                  <a:lnTo>
                    <a:pt x="4070350" y="3709526"/>
                  </a:lnTo>
                  <a:lnTo>
                    <a:pt x="7395210" y="3709526"/>
                  </a:lnTo>
                  <a:cubicBezTo>
                    <a:pt x="7519670" y="3710795"/>
                    <a:pt x="7620000" y="3611735"/>
                    <a:pt x="7620000" y="3488545"/>
                  </a:cubicBezTo>
                  <a:lnTo>
                    <a:pt x="7620000" y="3488545"/>
                  </a:lnTo>
                  <a:close/>
                </a:path>
              </a:pathLst>
            </a:custGeom>
            <a:solidFill>
              <a:schemeClr val="accent1">
                <a:lumMod val="60000"/>
                <a:lumOff val="40000"/>
              </a:schemeClr>
            </a:solidFill>
          </p:spPr>
          <p:txBody>
            <a:bodyPr/>
            <a:lstStyle/>
            <a:p>
              <a:endParaRPr lang="fr-CA"/>
            </a:p>
          </p:txBody>
        </p:sp>
      </p:grpSp>
      <p:sp>
        <p:nvSpPr>
          <p:cNvPr id="6" name="TextBox 6"/>
          <p:cNvSpPr txBox="1"/>
          <p:nvPr/>
        </p:nvSpPr>
        <p:spPr>
          <a:xfrm>
            <a:off x="131083" y="1560285"/>
            <a:ext cx="3142330" cy="752770"/>
          </a:xfrm>
          <a:prstGeom prst="rect">
            <a:avLst/>
          </a:prstGeom>
        </p:spPr>
        <p:txBody>
          <a:bodyPr lIns="0" tIns="0" rIns="0" bIns="0" rtlCol="0" anchor="t">
            <a:spAutoFit/>
          </a:bodyPr>
          <a:lstStyle/>
          <a:p>
            <a:pPr algn="ctr">
              <a:lnSpc>
                <a:spcPts val="2005"/>
              </a:lnSpc>
            </a:pPr>
            <a:r>
              <a:rPr lang="en-US" sz="1433">
                <a:solidFill>
                  <a:srgbClr val="000000"/>
                </a:solidFill>
                <a:latin typeface="Open Sans Light"/>
              </a:rPr>
              <a:t>Each community had their own schools managed by Oblates or Catholics missionaries. </a:t>
            </a:r>
          </a:p>
        </p:txBody>
      </p:sp>
      <p:grpSp>
        <p:nvGrpSpPr>
          <p:cNvPr id="7" name="Group 7"/>
          <p:cNvGrpSpPr/>
          <p:nvPr/>
        </p:nvGrpSpPr>
        <p:grpSpPr>
          <a:xfrm>
            <a:off x="1" y="4422957"/>
            <a:ext cx="9143997" cy="2435044"/>
            <a:chOff x="0" y="83946"/>
            <a:chExt cx="4305110" cy="801512"/>
          </a:xfrm>
        </p:grpSpPr>
        <p:sp>
          <p:nvSpPr>
            <p:cNvPr id="8" name="Freeform 8"/>
            <p:cNvSpPr/>
            <p:nvPr/>
          </p:nvSpPr>
          <p:spPr>
            <a:xfrm>
              <a:off x="0" y="83946"/>
              <a:ext cx="4305110" cy="801512"/>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9" name="TextBox 9"/>
          <p:cNvSpPr txBox="1"/>
          <p:nvPr/>
        </p:nvSpPr>
        <p:spPr>
          <a:xfrm>
            <a:off x="66724" y="4894225"/>
            <a:ext cx="9010549" cy="1780872"/>
          </a:xfrm>
          <a:prstGeom prst="rect">
            <a:avLst/>
          </a:prstGeom>
        </p:spPr>
        <p:txBody>
          <a:bodyPr wrap="square" lIns="0" tIns="0" rIns="0" bIns="0" rtlCol="0" anchor="t">
            <a:spAutoFit/>
          </a:bodyPr>
          <a:lstStyle/>
          <a:p>
            <a:pPr marL="321310" indent="-321310">
              <a:lnSpc>
                <a:spcPct val="200000"/>
              </a:lnSpc>
              <a:buFont typeface="+mj-lt"/>
              <a:buAutoNum type="arabicPeriod"/>
            </a:pPr>
            <a:r>
              <a:rPr lang="en-US" sz="1500" dirty="0">
                <a:latin typeface="Open Sans Light"/>
              </a:rPr>
              <a:t>How many schools are there in your community today? ______________________________________________</a:t>
            </a:r>
            <a:endParaRPr lang="en-US" dirty="0"/>
          </a:p>
          <a:p>
            <a:pPr marL="321310" indent="-321310">
              <a:lnSpc>
                <a:spcPct val="200000"/>
              </a:lnSpc>
              <a:buFont typeface="+mj-lt"/>
              <a:buAutoNum type="arabicPeriod"/>
            </a:pPr>
            <a:r>
              <a:rPr lang="en-US" sz="1500" dirty="0">
                <a:latin typeface="Open Sans Light"/>
              </a:rPr>
              <a:t>Who is managing your school? __________________________________________________</a:t>
            </a:r>
            <a:endParaRPr lang="en-US" sz="1500" b="1" i="1" u="sng" dirty="0">
              <a:solidFill>
                <a:srgbClr val="C00000"/>
              </a:solidFill>
              <a:latin typeface="Open Sans Light"/>
              <a:ea typeface="Open Sans Light"/>
              <a:cs typeface="Open Sans Light"/>
            </a:endParaRPr>
          </a:p>
          <a:p>
            <a:pPr marL="321310" indent="-321310">
              <a:lnSpc>
                <a:spcPct val="200000"/>
              </a:lnSpc>
              <a:buFont typeface="+mj-lt"/>
              <a:buAutoNum type="arabicPeriod"/>
            </a:pPr>
            <a:r>
              <a:rPr lang="en-US" sz="1500" dirty="0">
                <a:latin typeface="Open Sans Light"/>
              </a:rPr>
              <a:t>Who was teaching in the 1950’s?</a:t>
            </a:r>
            <a:r>
              <a:rPr lang="en-US" sz="1500" dirty="0">
                <a:solidFill>
                  <a:srgbClr val="FFFFFF"/>
                </a:solidFill>
                <a:latin typeface="Open Sans Light"/>
              </a:rPr>
              <a:t> </a:t>
            </a:r>
            <a:r>
              <a:rPr lang="en-US" sz="1500" dirty="0">
                <a:latin typeface="Open Sans Light"/>
              </a:rPr>
              <a:t>____________________________________________________</a:t>
            </a:r>
            <a:endParaRPr lang="en-US" sz="1500" b="1" i="1" u="sng" dirty="0">
              <a:latin typeface="Open Sans Light"/>
              <a:ea typeface="Open Sans Light"/>
              <a:cs typeface="Open Sans Light"/>
            </a:endParaRPr>
          </a:p>
          <a:p>
            <a:pPr marL="321310" indent="-321310">
              <a:lnSpc>
                <a:spcPct val="200000"/>
              </a:lnSpc>
              <a:buFont typeface="+mj-lt"/>
              <a:buAutoNum type="arabicPeriod"/>
            </a:pPr>
            <a:r>
              <a:rPr lang="en-US" sz="1500" dirty="0">
                <a:latin typeface="Open Sans Light"/>
              </a:rPr>
              <a:t>Who is your teacher now? ______________________________________________________________</a:t>
            </a:r>
            <a:endParaRPr lang="en-US" sz="1500" b="1" u="sng" dirty="0">
              <a:solidFill>
                <a:srgbClr val="FFFFFF"/>
              </a:solidFill>
              <a:latin typeface="Open Sans Light"/>
              <a:ea typeface="Open Sans Light"/>
              <a:cs typeface="Open Sans Light"/>
            </a:endParaRPr>
          </a:p>
        </p:txBody>
      </p:sp>
      <p:pic>
        <p:nvPicPr>
          <p:cNvPr id="15" name="Picture 15"/>
          <p:cNvPicPr>
            <a:picLocks noChangeAspect="1"/>
          </p:cNvPicPr>
          <p:nvPr/>
        </p:nvPicPr>
        <p:blipFill>
          <a:blip r:embed="rId4"/>
          <a:srcRect/>
          <a:stretch>
            <a:fillRect/>
          </a:stretch>
        </p:blipFill>
        <p:spPr>
          <a:xfrm>
            <a:off x="66724" y="2316976"/>
            <a:ext cx="2111168" cy="2105981"/>
          </a:xfrm>
          <a:prstGeom prst="rect">
            <a:avLst/>
          </a:prstGeom>
        </p:spPr>
      </p:pic>
      <p:sp>
        <p:nvSpPr>
          <p:cNvPr id="11" name="Ellipse 10">
            <a:extLst>
              <a:ext uri="{FF2B5EF4-FFF2-40B4-BE49-F238E27FC236}">
                <a16:creationId xmlns:a16="http://schemas.microsoft.com/office/drawing/2014/main" id="{5DFA9D95-B5D5-2502-0263-F80FAA39BB5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30</a:t>
            </a:r>
          </a:p>
        </p:txBody>
      </p:sp>
      <p:sp>
        <p:nvSpPr>
          <p:cNvPr id="12" name="Autre processus 11">
            <a:extLst>
              <a:ext uri="{FF2B5EF4-FFF2-40B4-BE49-F238E27FC236}">
                <a16:creationId xmlns:a16="http://schemas.microsoft.com/office/drawing/2014/main" id="{1A9AAEEB-E0DC-08B5-8865-70C222CE990B}"/>
              </a:ext>
            </a:extLst>
          </p:cNvPr>
          <p:cNvSpPr/>
          <p:nvPr/>
        </p:nvSpPr>
        <p:spPr>
          <a:xfrm>
            <a:off x="4108725" y="3928523"/>
            <a:ext cx="382993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err="1">
                <a:latin typeface="Open Sans" panose="020B0606030504020204" pitchFamily="34" charset="0"/>
                <a:ea typeface="Open Sans" panose="020B0606030504020204" pitchFamily="34" charset="0"/>
                <a:cs typeface="Open Sans" panose="020B0606030504020204" pitchFamily="34" charset="0"/>
              </a:rPr>
              <a:t>Federal</a:t>
            </a:r>
            <a:r>
              <a:rPr lang="fr-FR" sz="1600">
                <a:latin typeface="Open Sans" panose="020B0606030504020204" pitchFamily="34" charset="0"/>
                <a:ea typeface="Open Sans" panose="020B0606030504020204" pitchFamily="34" charset="0"/>
                <a:cs typeface="Open Sans" panose="020B0606030504020204" pitchFamily="34" charset="0"/>
              </a:rPr>
              <a:t> </a:t>
            </a:r>
            <a:r>
              <a:rPr lang="fr-FR" sz="1600" err="1">
                <a:latin typeface="Open Sans" panose="020B0606030504020204" pitchFamily="34" charset="0"/>
                <a:ea typeface="Open Sans" panose="020B0606030504020204" pitchFamily="34" charset="0"/>
                <a:cs typeface="Open Sans" panose="020B0606030504020204" pitchFamily="34" charset="0"/>
              </a:rPr>
              <a:t>school</a:t>
            </a:r>
            <a:r>
              <a:rPr lang="fr-FR" sz="1600">
                <a:latin typeface="Open Sans" panose="020B0606030504020204" pitchFamily="34" charset="0"/>
                <a:ea typeface="Open Sans" panose="020B0606030504020204" pitchFamily="34" charset="0"/>
                <a:cs typeface="Open Sans" panose="020B0606030504020204" pitchFamily="34" charset="0"/>
              </a:rPr>
              <a:t> in </a:t>
            </a:r>
            <a:r>
              <a:rPr lang="fr-FR" sz="1600" err="1">
                <a:latin typeface="Open Sans" panose="020B0606030504020204" pitchFamily="34" charset="0"/>
                <a:ea typeface="Open Sans" panose="020B0606030504020204" pitchFamily="34" charset="0"/>
                <a:cs typeface="Open Sans" panose="020B0606030504020204" pitchFamily="34" charset="0"/>
              </a:rPr>
              <a:t>Puvirnituq</a:t>
            </a:r>
            <a:r>
              <a:rPr lang="fr-FR" sz="1600">
                <a:latin typeface="Open Sans" panose="020B0606030504020204" pitchFamily="34" charset="0"/>
                <a:ea typeface="Open Sans" panose="020B0606030504020204" pitchFamily="34" charset="0"/>
                <a:cs typeface="Open Sans" panose="020B0606030504020204" pitchFamily="34" charset="0"/>
              </a:rPr>
              <a:t> in 1960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 5"/>
          <p:cNvGrpSpPr/>
          <p:nvPr/>
        </p:nvGrpSpPr>
        <p:grpSpPr>
          <a:xfrm>
            <a:off x="0" y="4701054"/>
            <a:ext cx="9144000" cy="2156946"/>
            <a:chOff x="0" y="0"/>
            <a:chExt cx="6163047" cy="1740067"/>
          </a:xfrm>
        </p:grpSpPr>
        <p:sp>
          <p:nvSpPr>
            <p:cNvPr id="6" name="Freeform 6"/>
            <p:cNvSpPr/>
            <p:nvPr/>
          </p:nvSpPr>
          <p:spPr>
            <a:xfrm>
              <a:off x="0" y="0"/>
              <a:ext cx="6163047" cy="1740067"/>
            </a:xfrm>
            <a:custGeom>
              <a:avLst/>
              <a:gdLst/>
              <a:ahLst/>
              <a:cxnLst/>
              <a:rect l="l" t="t" r="r" b="b"/>
              <a:pathLst>
                <a:path w="6163047" h="1740067">
                  <a:moveTo>
                    <a:pt x="0" y="0"/>
                  </a:moveTo>
                  <a:lnTo>
                    <a:pt x="6163047" y="0"/>
                  </a:lnTo>
                  <a:lnTo>
                    <a:pt x="6163047" y="1740067"/>
                  </a:lnTo>
                  <a:lnTo>
                    <a:pt x="0" y="1740067"/>
                  </a:lnTo>
                  <a:close/>
                </a:path>
              </a:pathLst>
            </a:custGeom>
            <a:solidFill>
              <a:schemeClr val="bg1"/>
            </a:solidFill>
          </p:spPr>
          <p:txBody>
            <a:bodyPr/>
            <a:lstStyle/>
            <a:p>
              <a:endParaRPr lang="fr-FR"/>
            </a:p>
          </p:txBody>
        </p:sp>
      </p:grpSp>
      <p:sp>
        <p:nvSpPr>
          <p:cNvPr id="7" name="TextBox 7"/>
          <p:cNvSpPr txBox="1"/>
          <p:nvPr/>
        </p:nvSpPr>
        <p:spPr>
          <a:xfrm>
            <a:off x="146919" y="4836278"/>
            <a:ext cx="8877376" cy="1348061"/>
          </a:xfrm>
          <a:prstGeom prst="rect">
            <a:avLst/>
          </a:prstGeom>
        </p:spPr>
        <p:txBody>
          <a:bodyPr wrap="square" lIns="0" tIns="0" rIns="0" bIns="0" rtlCol="0" anchor="t">
            <a:spAutoFit/>
          </a:bodyPr>
          <a:lstStyle/>
          <a:p>
            <a:pPr marL="321469" indent="-321469">
              <a:lnSpc>
                <a:spcPct val="150000"/>
              </a:lnSpc>
              <a:buFont typeface="+mj-lt"/>
              <a:buAutoNum type="arabicPeriod"/>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difference can you tell regarding seasons in the pictures?</a:t>
            </a:r>
          </a:p>
          <a:p>
            <a:pPr>
              <a:lnSpc>
                <a:spcPct val="150000"/>
              </a:lnSpc>
            </a:pPr>
            <a:r>
              <a:rPr lang="en-US" sz="1500" dirty="0">
                <a:latin typeface="Open Sans" panose="020B0606030504020204" pitchFamily="34" charset="0"/>
                <a:ea typeface="Open Sans" panose="020B0606030504020204" pitchFamily="34" charset="0"/>
                <a:cs typeface="Open Sans" panose="020B0606030504020204" pitchFamily="34" charset="0"/>
              </a:rPr>
              <a:t>_____________________________________________________________________________________________________</a:t>
            </a:r>
          </a:p>
          <a:p>
            <a:pPr>
              <a:lnSpc>
                <a:spcPct val="15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2.    What differences can you see between the housing in the pictures?</a:t>
            </a:r>
          </a:p>
          <a:p>
            <a:pPr>
              <a:lnSpc>
                <a:spcPct val="15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_____________________________________________________________________________________________________</a:t>
            </a:r>
          </a:p>
        </p:txBody>
      </p:sp>
      <p:sp>
        <p:nvSpPr>
          <p:cNvPr id="9" name="TextBox 9"/>
          <p:cNvSpPr txBox="1"/>
          <p:nvPr/>
        </p:nvSpPr>
        <p:spPr>
          <a:xfrm>
            <a:off x="1036327" y="103865"/>
            <a:ext cx="7067948" cy="526683"/>
          </a:xfrm>
          <a:prstGeom prst="rect">
            <a:avLst/>
          </a:prstGeom>
        </p:spPr>
        <p:txBody>
          <a:bodyPr wrap="square" lIns="0" tIns="0" rIns="0" bIns="0" rtlCol="0" anchor="t">
            <a:spAutoFit/>
          </a:bodyPr>
          <a:lstStyle/>
          <a:p>
            <a:pPr algn="ctr">
              <a:lnSpc>
                <a:spcPts val="4376"/>
              </a:lnSpc>
            </a:pPr>
            <a:r>
              <a:rPr lang="en-US" sz="3126" dirty="0">
                <a:solidFill>
                  <a:srgbClr val="1E6090"/>
                </a:solidFill>
                <a:latin typeface="Open Sans Extra Bold"/>
              </a:rPr>
              <a:t>The changes in the communities </a:t>
            </a:r>
          </a:p>
        </p:txBody>
      </p:sp>
      <p:pic>
        <p:nvPicPr>
          <p:cNvPr id="10" name="Picture 10"/>
          <p:cNvPicPr>
            <a:picLocks noChangeAspect="1"/>
          </p:cNvPicPr>
          <p:nvPr/>
        </p:nvPicPr>
        <p:blipFill>
          <a:blip r:embed="rId3"/>
          <a:srcRect t="34857" r="91" b="30596"/>
          <a:stretch>
            <a:fillRect/>
          </a:stretch>
        </p:blipFill>
        <p:spPr>
          <a:xfrm>
            <a:off x="7870198" y="622471"/>
            <a:ext cx="1240967" cy="362342"/>
          </a:xfrm>
          <a:prstGeom prst="rect">
            <a:avLst/>
          </a:prstGeom>
        </p:spPr>
      </p:pic>
      <p:pic>
        <p:nvPicPr>
          <p:cNvPr id="23" name="Image 22">
            <a:extLst>
              <a:ext uri="{FF2B5EF4-FFF2-40B4-BE49-F238E27FC236}">
                <a16:creationId xmlns:a16="http://schemas.microsoft.com/office/drawing/2014/main" id="{7A571175-008A-247F-BF4D-4602338EF2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55" y="1218272"/>
            <a:ext cx="3245630" cy="25806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 11">
            <a:extLst>
              <a:ext uri="{FF2B5EF4-FFF2-40B4-BE49-F238E27FC236}">
                <a16:creationId xmlns:a16="http://schemas.microsoft.com/office/drawing/2014/main" id="{5C4284F2-EA45-3A69-0B6C-10815E3A61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7761" y="1158425"/>
            <a:ext cx="3170300" cy="33962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llipse 12">
            <a:extLst>
              <a:ext uri="{FF2B5EF4-FFF2-40B4-BE49-F238E27FC236}">
                <a16:creationId xmlns:a16="http://schemas.microsoft.com/office/drawing/2014/main" id="{A8303E9D-0361-BA06-A444-9F374B945C5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31</a:t>
            </a:r>
          </a:p>
        </p:txBody>
      </p:sp>
      <p:grpSp>
        <p:nvGrpSpPr>
          <p:cNvPr id="3" name="Group 3"/>
          <p:cNvGrpSpPr/>
          <p:nvPr/>
        </p:nvGrpSpPr>
        <p:grpSpPr>
          <a:xfrm>
            <a:off x="6612647" y="1203398"/>
            <a:ext cx="2411648" cy="2717659"/>
            <a:chOff x="0" y="0"/>
            <a:chExt cx="6350000" cy="5603518"/>
          </a:xfrm>
        </p:grpSpPr>
        <p:sp>
          <p:nvSpPr>
            <p:cNvPr id="4" name="Freeform 4"/>
            <p:cNvSpPr/>
            <p:nvPr/>
          </p:nvSpPr>
          <p:spPr>
            <a:xfrm>
              <a:off x="0" y="0"/>
              <a:ext cx="6350000" cy="5603518"/>
            </a:xfrm>
            <a:custGeom>
              <a:avLst/>
              <a:gdLst/>
              <a:ahLst/>
              <a:cxnLst/>
              <a:rect l="l" t="t" r="r" b="b"/>
              <a:pathLst>
                <a:path w="6350000" h="5603518">
                  <a:moveTo>
                    <a:pt x="6350000" y="439420"/>
                  </a:moveTo>
                  <a:lnTo>
                    <a:pt x="6350000" y="3916958"/>
                  </a:lnTo>
                  <a:cubicBezTo>
                    <a:pt x="6350000" y="4159528"/>
                    <a:pt x="6153150" y="4356378"/>
                    <a:pt x="5910580" y="4356378"/>
                  </a:cubicBezTo>
                  <a:lnTo>
                    <a:pt x="1780540" y="4356378"/>
                  </a:lnTo>
                  <a:cubicBezTo>
                    <a:pt x="1925320" y="4783098"/>
                    <a:pt x="2146300" y="5185688"/>
                    <a:pt x="2298700" y="5603518"/>
                  </a:cubicBezTo>
                  <a:cubicBezTo>
                    <a:pt x="2123440" y="5349518"/>
                    <a:pt x="1510030" y="4833898"/>
                    <a:pt x="1162050" y="4356378"/>
                  </a:cubicBezTo>
                  <a:lnTo>
                    <a:pt x="439420" y="4356378"/>
                  </a:lnTo>
                  <a:cubicBezTo>
                    <a:pt x="196850" y="4356378"/>
                    <a:pt x="0" y="4159528"/>
                    <a:pt x="0" y="3916958"/>
                  </a:cubicBezTo>
                  <a:lnTo>
                    <a:pt x="0" y="439420"/>
                  </a:lnTo>
                  <a:cubicBezTo>
                    <a:pt x="0" y="196850"/>
                    <a:pt x="196850" y="0"/>
                    <a:pt x="439420" y="0"/>
                  </a:cubicBezTo>
                  <a:lnTo>
                    <a:pt x="5910580" y="0"/>
                  </a:lnTo>
                  <a:cubicBezTo>
                    <a:pt x="6153150" y="0"/>
                    <a:pt x="6350000" y="196850"/>
                    <a:pt x="6350000" y="439420"/>
                  </a:cubicBezTo>
                  <a:close/>
                </a:path>
              </a:pathLst>
            </a:custGeom>
            <a:solidFill>
              <a:srgbClr val="9AA7B2"/>
            </a:solidFill>
          </p:spPr>
          <p:txBody>
            <a:bodyPr/>
            <a:lstStyle/>
            <a:p>
              <a:endParaRPr lang="fr-CA"/>
            </a:p>
          </p:txBody>
        </p:sp>
      </p:grpSp>
      <p:sp>
        <p:nvSpPr>
          <p:cNvPr id="8" name="TextBox 8"/>
          <p:cNvSpPr txBox="1"/>
          <p:nvPr/>
        </p:nvSpPr>
        <p:spPr>
          <a:xfrm>
            <a:off x="6658985" y="1410895"/>
            <a:ext cx="2318972" cy="1450654"/>
          </a:xfrm>
          <a:prstGeom prst="rect">
            <a:avLst/>
          </a:prstGeom>
        </p:spPr>
        <p:txBody>
          <a:bodyPr wrap="square" lIns="0" tIns="0" rIns="0" bIns="0" rtlCol="0" anchor="t">
            <a:spAutoFit/>
          </a:bodyPr>
          <a:lstStyle/>
          <a:p>
            <a:pPr>
              <a:lnSpc>
                <a:spcPts val="2271"/>
              </a:lnSpc>
            </a:pPr>
            <a:r>
              <a:rPr lang="en-US" sz="1500" dirty="0">
                <a:solidFill>
                  <a:srgbClr val="000000"/>
                </a:solidFill>
                <a:latin typeface="Open Sans Light"/>
              </a:rPr>
              <a:t>After 1960, more </a:t>
            </a:r>
            <a:r>
              <a:rPr lang="en-US" sz="1500" dirty="0" err="1">
                <a:solidFill>
                  <a:srgbClr val="000000"/>
                </a:solidFill>
                <a:latin typeface="Open Sans Light"/>
              </a:rPr>
              <a:t>Qallunaat</a:t>
            </a:r>
            <a:r>
              <a:rPr lang="en-US" sz="1500" dirty="0">
                <a:solidFill>
                  <a:srgbClr val="000000"/>
                </a:solidFill>
                <a:latin typeface="Open Sans Light"/>
              </a:rPr>
              <a:t> arrived in Nunavik since school became mandatory. They would build buildings and few houses. </a:t>
            </a:r>
          </a:p>
        </p:txBody>
      </p:sp>
      <p:pic>
        <p:nvPicPr>
          <p:cNvPr id="16" name="Picture 16"/>
          <p:cNvPicPr>
            <a:picLocks noChangeAspect="1"/>
          </p:cNvPicPr>
          <p:nvPr/>
        </p:nvPicPr>
        <p:blipFill rotWithShape="1">
          <a:blip r:embed="rId6"/>
          <a:srcRect b="8352"/>
          <a:stretch/>
        </p:blipFill>
        <p:spPr>
          <a:xfrm>
            <a:off x="6945478" y="2856548"/>
            <a:ext cx="2156890" cy="186966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0" name="Freeform 8">
            <a:extLst>
              <a:ext uri="{FF2B5EF4-FFF2-40B4-BE49-F238E27FC236}">
                <a16:creationId xmlns:a16="http://schemas.microsoft.com/office/drawing/2014/main" id="{07085AD1-F56C-6AE2-966B-529577D36CC2}"/>
              </a:ext>
            </a:extLst>
          </p:cNvPr>
          <p:cNvSpPr/>
          <p:nvPr/>
        </p:nvSpPr>
        <p:spPr>
          <a:xfrm>
            <a:off x="1" y="4177632"/>
            <a:ext cx="9143997" cy="2680367"/>
          </a:xfrm>
          <a:custGeom>
            <a:avLst/>
            <a:gdLst/>
            <a:ahLst/>
            <a:cxnLst/>
            <a:rect l="l" t="t" r="r" b="b"/>
            <a:pathLst>
              <a:path w="4305110" h="885458">
                <a:moveTo>
                  <a:pt x="0" y="0"/>
                </a:moveTo>
                <a:lnTo>
                  <a:pt x="4305110" y="0"/>
                </a:lnTo>
                <a:lnTo>
                  <a:pt x="4305110" y="885458"/>
                </a:lnTo>
                <a:lnTo>
                  <a:pt x="0" y="885458"/>
                </a:lnTo>
                <a:close/>
              </a:path>
            </a:pathLst>
          </a:custGeom>
          <a:solidFill>
            <a:schemeClr val="bg1"/>
          </a:solidFill>
        </p:spPr>
        <p:txBody>
          <a:bodyPr/>
          <a:lstStyle/>
          <a:p>
            <a:endParaRPr lang="fr-FR"/>
          </a:p>
        </p:txBody>
      </p:sp>
      <p:grpSp>
        <p:nvGrpSpPr>
          <p:cNvPr id="2" name="Group 2"/>
          <p:cNvGrpSpPr/>
          <p:nvPr/>
        </p:nvGrpSpPr>
        <p:grpSpPr>
          <a:xfrm>
            <a:off x="111909" y="638524"/>
            <a:ext cx="9011856" cy="656502"/>
            <a:chOff x="0" y="0"/>
            <a:chExt cx="3924419" cy="278681"/>
          </a:xfrm>
        </p:grpSpPr>
        <p:sp>
          <p:nvSpPr>
            <p:cNvPr id="3" name="Freeform 3"/>
            <p:cNvSpPr/>
            <p:nvPr/>
          </p:nvSpPr>
          <p:spPr>
            <a:xfrm>
              <a:off x="0" y="0"/>
              <a:ext cx="3924419" cy="278681"/>
            </a:xfrm>
            <a:custGeom>
              <a:avLst/>
              <a:gdLst/>
              <a:ahLst/>
              <a:cxnLst/>
              <a:rect l="l" t="t" r="r" b="b"/>
              <a:pathLst>
                <a:path w="3924419" h="278681">
                  <a:moveTo>
                    <a:pt x="0" y="0"/>
                  </a:moveTo>
                  <a:lnTo>
                    <a:pt x="3924419" y="0"/>
                  </a:lnTo>
                  <a:lnTo>
                    <a:pt x="3924419" y="278681"/>
                  </a:lnTo>
                  <a:lnTo>
                    <a:pt x="0" y="278681"/>
                  </a:lnTo>
                  <a:close/>
                </a:path>
              </a:pathLst>
            </a:custGeom>
            <a:solidFill>
              <a:srgbClr val="B5E2E8"/>
            </a:solidFill>
          </p:spPr>
          <p:txBody>
            <a:bodyPr/>
            <a:lstStyle/>
            <a:p>
              <a:endParaRPr lang="fr-CA"/>
            </a:p>
          </p:txBody>
        </p:sp>
      </p:grpSp>
      <p:pic>
        <p:nvPicPr>
          <p:cNvPr id="4" name="Picture 4"/>
          <p:cNvPicPr>
            <a:picLocks noChangeAspect="1"/>
          </p:cNvPicPr>
          <p:nvPr/>
        </p:nvPicPr>
        <p:blipFill>
          <a:blip r:embed="rId3"/>
          <a:srcRect r="2424" b="31124"/>
          <a:stretch>
            <a:fillRect/>
          </a:stretch>
        </p:blipFill>
        <p:spPr>
          <a:xfrm>
            <a:off x="7911786" y="1704139"/>
            <a:ext cx="1211979" cy="722420"/>
          </a:xfrm>
          <a:prstGeom prst="rect">
            <a:avLst/>
          </a:prstGeom>
        </p:spPr>
      </p:pic>
      <p:pic>
        <p:nvPicPr>
          <p:cNvPr id="5" name="Picture 5"/>
          <p:cNvPicPr>
            <a:picLocks noChangeAspect="1"/>
          </p:cNvPicPr>
          <p:nvPr/>
        </p:nvPicPr>
        <p:blipFill>
          <a:blip r:embed="rId4"/>
          <a:srcRect/>
          <a:stretch>
            <a:fillRect/>
          </a:stretch>
        </p:blipFill>
        <p:spPr>
          <a:xfrm>
            <a:off x="494301" y="1182512"/>
            <a:ext cx="4327307" cy="2992204"/>
          </a:xfrm>
          <a:prstGeom prst="rect">
            <a:avLst/>
          </a:prstGeom>
        </p:spPr>
      </p:pic>
      <p:grpSp>
        <p:nvGrpSpPr>
          <p:cNvPr id="6" name="Group 6"/>
          <p:cNvGrpSpPr/>
          <p:nvPr/>
        </p:nvGrpSpPr>
        <p:grpSpPr>
          <a:xfrm>
            <a:off x="4990369" y="1424700"/>
            <a:ext cx="2820167" cy="1010343"/>
            <a:chOff x="0" y="0"/>
            <a:chExt cx="2702041" cy="984456"/>
          </a:xfrm>
        </p:grpSpPr>
        <p:grpSp>
          <p:nvGrpSpPr>
            <p:cNvPr id="7" name="Group 7"/>
            <p:cNvGrpSpPr/>
            <p:nvPr/>
          </p:nvGrpSpPr>
          <p:grpSpPr>
            <a:xfrm>
              <a:off x="0" y="0"/>
              <a:ext cx="2702041" cy="918869"/>
              <a:chOff x="0" y="0"/>
              <a:chExt cx="3335997" cy="1134455"/>
            </a:xfrm>
          </p:grpSpPr>
          <p:sp>
            <p:nvSpPr>
              <p:cNvPr id="8" name="Freeform 8"/>
              <p:cNvSpPr/>
              <p:nvPr/>
            </p:nvSpPr>
            <p:spPr>
              <a:xfrm>
                <a:off x="0" y="0"/>
                <a:ext cx="3335997" cy="1134455"/>
              </a:xfrm>
              <a:custGeom>
                <a:avLst/>
                <a:gdLst/>
                <a:ahLst/>
                <a:cxnLst/>
                <a:rect l="l" t="t" r="r" b="b"/>
                <a:pathLst>
                  <a:path w="3335997" h="1134455">
                    <a:moveTo>
                      <a:pt x="0" y="0"/>
                    </a:moveTo>
                    <a:lnTo>
                      <a:pt x="3335997" y="0"/>
                    </a:lnTo>
                    <a:lnTo>
                      <a:pt x="3335997" y="1134455"/>
                    </a:lnTo>
                    <a:lnTo>
                      <a:pt x="0" y="1134455"/>
                    </a:lnTo>
                    <a:close/>
                  </a:path>
                </a:pathLst>
              </a:custGeom>
              <a:solidFill>
                <a:srgbClr val="1E6090"/>
              </a:solidFill>
            </p:spPr>
            <p:txBody>
              <a:bodyPr/>
              <a:lstStyle/>
              <a:p>
                <a:endParaRPr lang="fr-CA"/>
              </a:p>
            </p:txBody>
          </p:sp>
        </p:grpSp>
        <p:sp>
          <p:nvSpPr>
            <p:cNvPr id="9" name="TextBox 9"/>
            <p:cNvSpPr txBox="1"/>
            <p:nvPr/>
          </p:nvSpPr>
          <p:spPr>
            <a:xfrm>
              <a:off x="22783" y="62043"/>
              <a:ext cx="2584674" cy="922413"/>
            </a:xfrm>
            <a:prstGeom prst="rect">
              <a:avLst/>
            </a:prstGeom>
          </p:spPr>
          <p:txBody>
            <a:bodyPr lIns="0" tIns="0" rIns="0" bIns="0" rtlCol="0" anchor="t">
              <a:spAutoFit/>
            </a:bodyPr>
            <a:lstStyle/>
            <a:p>
              <a:pPr algn="ctr">
                <a:lnSpc>
                  <a:spcPts val="1571"/>
                </a:lnSpc>
              </a:pPr>
              <a:r>
                <a:rPr lang="en-US" sz="1800" dirty="0">
                  <a:solidFill>
                    <a:srgbClr val="F7FBFF"/>
                  </a:solidFill>
                  <a:latin typeface="Open Sans Light Italics"/>
                </a:rPr>
                <a:t>Map of Puvirnituq and Ivujivik to Churchill, Manitoba</a:t>
              </a:r>
            </a:p>
            <a:p>
              <a:pPr algn="ctr">
                <a:lnSpc>
                  <a:spcPts val="1571"/>
                </a:lnSpc>
              </a:pPr>
              <a:r>
                <a:rPr lang="en-US" sz="1800" dirty="0">
                  <a:solidFill>
                    <a:srgbClr val="F7FBFF"/>
                  </a:solidFill>
                  <a:latin typeface="Open Sans Light Italics"/>
                </a:rPr>
                <a:t>About 970 km </a:t>
              </a:r>
            </a:p>
          </p:txBody>
        </p:sp>
      </p:grpSp>
      <p:pic>
        <p:nvPicPr>
          <p:cNvPr id="15" name="Picture 15"/>
          <p:cNvPicPr>
            <a:picLocks noChangeAspect="1"/>
          </p:cNvPicPr>
          <p:nvPr/>
        </p:nvPicPr>
        <p:blipFill>
          <a:blip r:embed="rId5"/>
          <a:srcRect/>
          <a:stretch>
            <a:fillRect/>
          </a:stretch>
        </p:blipFill>
        <p:spPr>
          <a:xfrm>
            <a:off x="4905988" y="1764404"/>
            <a:ext cx="2988928" cy="2794971"/>
          </a:xfrm>
          <a:prstGeom prst="rect">
            <a:avLst/>
          </a:prstGeom>
        </p:spPr>
      </p:pic>
      <p:sp>
        <p:nvSpPr>
          <p:cNvPr id="16" name="TextBox 16"/>
          <p:cNvSpPr txBox="1"/>
          <p:nvPr/>
        </p:nvSpPr>
        <p:spPr>
          <a:xfrm>
            <a:off x="736354" y="737959"/>
            <a:ext cx="7805791" cy="436017"/>
          </a:xfrm>
          <a:prstGeom prst="rect">
            <a:avLst/>
          </a:prstGeom>
        </p:spPr>
        <p:txBody>
          <a:bodyPr wrap="square" lIns="0" tIns="0" rIns="0" bIns="0" rtlCol="0" anchor="t">
            <a:spAutoFit/>
          </a:bodyPr>
          <a:lstStyle/>
          <a:p>
            <a:pPr>
              <a:lnSpc>
                <a:spcPts val="1730"/>
              </a:lnSpc>
            </a:pPr>
            <a:r>
              <a:rPr lang="en-US" sz="1500" dirty="0">
                <a:solidFill>
                  <a:srgbClr val="000000"/>
                </a:solidFill>
                <a:latin typeface="Open Sans Light"/>
              </a:rPr>
              <a:t>As federal schools keep opening in Nunavik, people who would like to pursue in grade 7 needed to go down to Churchill in Manitoba. Students were away for long periods of time.</a:t>
            </a:r>
          </a:p>
        </p:txBody>
      </p:sp>
      <p:sp>
        <p:nvSpPr>
          <p:cNvPr id="17" name="TextBox 17"/>
          <p:cNvSpPr txBox="1"/>
          <p:nvPr/>
        </p:nvSpPr>
        <p:spPr>
          <a:xfrm>
            <a:off x="111909" y="4119917"/>
            <a:ext cx="9011856" cy="2733056"/>
          </a:xfrm>
          <a:prstGeom prst="rect">
            <a:avLst/>
          </a:prstGeom>
        </p:spPr>
        <p:txBody>
          <a:bodyPr wrap="square" lIns="0" tIns="0" rIns="0" bIns="0" rtlCol="0" anchor="t">
            <a:spAutoFit/>
          </a:bodyPr>
          <a:lstStyle/>
          <a:p>
            <a:pPr marL="214310" indent="-214310">
              <a:lnSpc>
                <a:spcPct val="150000"/>
              </a:lnSpc>
              <a:buFont typeface="+mj-lt"/>
              <a:buAutoNum type="arabicPeriod"/>
            </a:pPr>
            <a:r>
              <a:rPr lang="en-US" sz="1500" dirty="0">
                <a:solidFill>
                  <a:srgbClr val="000000"/>
                </a:solidFill>
                <a:latin typeface="Open Sans"/>
              </a:rPr>
              <a:t>How far do you have to travel from home to school?  _____________    km</a:t>
            </a:r>
          </a:p>
          <a:p>
            <a:pPr marL="214310" indent="-214310">
              <a:lnSpc>
                <a:spcPct val="150000"/>
              </a:lnSpc>
              <a:buFont typeface="+mj-lt"/>
              <a:buAutoNum type="arabicPeriod"/>
            </a:pPr>
            <a:r>
              <a:rPr lang="en-US" sz="1500" dirty="0">
                <a:solidFill>
                  <a:srgbClr val="000000"/>
                </a:solidFill>
                <a:latin typeface="Open Sans"/>
              </a:rPr>
              <a:t>How many hours do you stay away from home in a day?  ____________ hours</a:t>
            </a:r>
          </a:p>
          <a:p>
            <a:pPr marL="214310" indent="-214310">
              <a:lnSpc>
                <a:spcPct val="150000"/>
              </a:lnSpc>
              <a:buFont typeface="+mj-lt"/>
              <a:buAutoNum type="arabicPeriod"/>
            </a:pPr>
            <a:r>
              <a:rPr lang="en-US" sz="1500" dirty="0">
                <a:solidFill>
                  <a:srgbClr val="000000"/>
                </a:solidFill>
                <a:latin typeface="Open Sans"/>
              </a:rPr>
              <a:t>What are the main differences between now and then? ___________________________________________</a:t>
            </a:r>
          </a:p>
          <a:p>
            <a:pPr>
              <a:lnSpc>
                <a:spcPct val="150000"/>
              </a:lnSpc>
            </a:pPr>
            <a:r>
              <a:rPr lang="en-US" sz="1500" dirty="0">
                <a:solidFill>
                  <a:srgbClr val="000000"/>
                </a:solidFill>
                <a:latin typeface="Open Sans"/>
              </a:rPr>
              <a:t>_______________________________________________________________________________________________________</a:t>
            </a:r>
          </a:p>
          <a:p>
            <a:pPr>
              <a:lnSpc>
                <a:spcPct val="150000"/>
              </a:lnSpc>
            </a:pPr>
            <a:r>
              <a:rPr lang="en-US" sz="1500" dirty="0">
                <a:solidFill>
                  <a:srgbClr val="000000"/>
                </a:solidFill>
                <a:latin typeface="Open Sans"/>
              </a:rPr>
              <a:t>4. Do you help your parents with tasks at home?        YES             NO</a:t>
            </a:r>
          </a:p>
          <a:p>
            <a:pPr>
              <a:lnSpc>
                <a:spcPct val="150000"/>
              </a:lnSpc>
            </a:pPr>
            <a:r>
              <a:rPr lang="en-US" sz="1500" dirty="0">
                <a:solidFill>
                  <a:srgbClr val="000000"/>
                </a:solidFill>
                <a:latin typeface="Open Sans"/>
              </a:rPr>
              <a:t>5. A) Do you think the students who went to Churchill could help their parents ?      YES           NO </a:t>
            </a:r>
          </a:p>
          <a:p>
            <a:pPr>
              <a:lnSpc>
                <a:spcPct val="150000"/>
              </a:lnSpc>
            </a:pPr>
            <a:r>
              <a:rPr lang="en-US" sz="1500" dirty="0">
                <a:solidFill>
                  <a:srgbClr val="000000"/>
                </a:solidFill>
                <a:latin typeface="Open Sans"/>
              </a:rPr>
              <a:t>    B) Why? Students who went to Churchill couldn’t help ? ______________________________________</a:t>
            </a:r>
          </a:p>
          <a:p>
            <a:pPr>
              <a:lnSpc>
                <a:spcPct val="150000"/>
              </a:lnSpc>
            </a:pPr>
            <a:r>
              <a:rPr lang="en-US" sz="1500" dirty="0">
                <a:solidFill>
                  <a:srgbClr val="000000"/>
                </a:solidFill>
                <a:latin typeface="Open Sans"/>
              </a:rPr>
              <a:t>   _________________________________________________________________________________________________</a:t>
            </a:r>
          </a:p>
        </p:txBody>
      </p:sp>
      <p:sp>
        <p:nvSpPr>
          <p:cNvPr id="18" name="TextBox 18"/>
          <p:cNvSpPr txBox="1"/>
          <p:nvPr/>
        </p:nvSpPr>
        <p:spPr>
          <a:xfrm>
            <a:off x="2426761" y="175453"/>
            <a:ext cx="3846061" cy="526683"/>
          </a:xfrm>
          <a:prstGeom prst="rect">
            <a:avLst/>
          </a:prstGeom>
        </p:spPr>
        <p:txBody>
          <a:bodyPr lIns="0" tIns="0" rIns="0" bIns="0" rtlCol="0" anchor="t">
            <a:spAutoFit/>
          </a:bodyPr>
          <a:lstStyle/>
          <a:p>
            <a:pPr algn="ctr">
              <a:lnSpc>
                <a:spcPts val="4376"/>
              </a:lnSpc>
            </a:pPr>
            <a:r>
              <a:rPr lang="en-US" sz="3126">
                <a:solidFill>
                  <a:srgbClr val="1E6090"/>
                </a:solidFill>
                <a:latin typeface="Open Sans Extra Bold"/>
              </a:rPr>
              <a:t>The school system </a:t>
            </a:r>
          </a:p>
        </p:txBody>
      </p:sp>
      <p:sp>
        <p:nvSpPr>
          <p:cNvPr id="23" name="Rectangle 22">
            <a:extLst>
              <a:ext uri="{FF2B5EF4-FFF2-40B4-BE49-F238E27FC236}">
                <a16:creationId xmlns:a16="http://schemas.microsoft.com/office/drawing/2014/main" id="{F1AF7E83-4A8E-CA2C-5DFD-2B8E984F8945}"/>
              </a:ext>
            </a:extLst>
          </p:cNvPr>
          <p:cNvSpPr/>
          <p:nvPr/>
        </p:nvSpPr>
        <p:spPr>
          <a:xfrm>
            <a:off x="5184858" y="5630291"/>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4" name="Rectangle 23">
            <a:extLst>
              <a:ext uri="{FF2B5EF4-FFF2-40B4-BE49-F238E27FC236}">
                <a16:creationId xmlns:a16="http://schemas.microsoft.com/office/drawing/2014/main" id="{DE1EE55C-9862-A1B6-651A-FBF89D7E94AE}"/>
              </a:ext>
            </a:extLst>
          </p:cNvPr>
          <p:cNvSpPr/>
          <p:nvPr/>
        </p:nvSpPr>
        <p:spPr>
          <a:xfrm>
            <a:off x="6171572" y="5630291"/>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5" name="Rectangle 24">
            <a:extLst>
              <a:ext uri="{FF2B5EF4-FFF2-40B4-BE49-F238E27FC236}">
                <a16:creationId xmlns:a16="http://schemas.microsoft.com/office/drawing/2014/main" id="{2523D71C-65C3-2640-3982-6F6731B16488}"/>
              </a:ext>
            </a:extLst>
          </p:cNvPr>
          <p:cNvSpPr/>
          <p:nvPr/>
        </p:nvSpPr>
        <p:spPr>
          <a:xfrm>
            <a:off x="7810536" y="5985303"/>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6" name="Rectangle 25">
            <a:extLst>
              <a:ext uri="{FF2B5EF4-FFF2-40B4-BE49-F238E27FC236}">
                <a16:creationId xmlns:a16="http://schemas.microsoft.com/office/drawing/2014/main" id="{435DA772-5373-07AE-0BC2-DD57294D4624}"/>
              </a:ext>
            </a:extLst>
          </p:cNvPr>
          <p:cNvSpPr/>
          <p:nvPr/>
        </p:nvSpPr>
        <p:spPr>
          <a:xfrm>
            <a:off x="8666886" y="5991853"/>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13" name="Ellipse 12">
            <a:extLst>
              <a:ext uri="{FF2B5EF4-FFF2-40B4-BE49-F238E27FC236}">
                <a16:creationId xmlns:a16="http://schemas.microsoft.com/office/drawing/2014/main" id="{B6361AD0-6E69-01BF-13F0-07574454041D}"/>
              </a:ext>
            </a:extLst>
          </p:cNvPr>
          <p:cNvSpPr/>
          <p:nvPr/>
        </p:nvSpPr>
        <p:spPr>
          <a:xfrm>
            <a:off x="8542145" y="6477478"/>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2874" y="637523"/>
            <a:ext cx="9144000" cy="885483"/>
            <a:chOff x="0" y="0"/>
            <a:chExt cx="3279246" cy="433540"/>
          </a:xfrm>
        </p:grpSpPr>
        <p:sp>
          <p:nvSpPr>
            <p:cNvPr id="3" name="Freeform 3"/>
            <p:cNvSpPr/>
            <p:nvPr/>
          </p:nvSpPr>
          <p:spPr>
            <a:xfrm>
              <a:off x="0" y="0"/>
              <a:ext cx="3279246" cy="433540"/>
            </a:xfrm>
            <a:custGeom>
              <a:avLst/>
              <a:gdLst/>
              <a:ahLst/>
              <a:cxnLst/>
              <a:rect l="l" t="t" r="r" b="b"/>
              <a:pathLst>
                <a:path w="3279246" h="433540">
                  <a:moveTo>
                    <a:pt x="0" y="0"/>
                  </a:moveTo>
                  <a:lnTo>
                    <a:pt x="3279246" y="0"/>
                  </a:lnTo>
                  <a:lnTo>
                    <a:pt x="3279246" y="433540"/>
                  </a:lnTo>
                  <a:lnTo>
                    <a:pt x="0" y="433540"/>
                  </a:lnTo>
                  <a:close/>
                </a:path>
              </a:pathLst>
            </a:custGeom>
            <a:solidFill>
              <a:srgbClr val="B5E2E8"/>
            </a:solidFill>
          </p:spPr>
          <p:txBody>
            <a:bodyPr/>
            <a:lstStyle/>
            <a:p>
              <a:endParaRPr lang="fr-CA"/>
            </a:p>
          </p:txBody>
        </p:sp>
      </p:grpSp>
      <p:pic>
        <p:nvPicPr>
          <p:cNvPr id="4" name="Picture 4"/>
          <p:cNvPicPr>
            <a:picLocks noChangeAspect="1"/>
          </p:cNvPicPr>
          <p:nvPr/>
        </p:nvPicPr>
        <p:blipFill>
          <a:blip r:embed="rId3"/>
          <a:srcRect r="2424" b="31124"/>
          <a:stretch>
            <a:fillRect/>
          </a:stretch>
        </p:blipFill>
        <p:spPr>
          <a:xfrm>
            <a:off x="7932021" y="3997234"/>
            <a:ext cx="1211979" cy="722420"/>
          </a:xfrm>
          <a:prstGeom prst="rect">
            <a:avLst/>
          </a:prstGeom>
        </p:spPr>
      </p:pic>
      <p:grpSp>
        <p:nvGrpSpPr>
          <p:cNvPr id="5" name="Group 5"/>
          <p:cNvGrpSpPr/>
          <p:nvPr/>
        </p:nvGrpSpPr>
        <p:grpSpPr>
          <a:xfrm>
            <a:off x="-2" y="4958319"/>
            <a:ext cx="9144003" cy="1892422"/>
            <a:chOff x="-184641" y="0"/>
            <a:chExt cx="10030817" cy="2149678"/>
          </a:xfrm>
        </p:grpSpPr>
        <p:grpSp>
          <p:nvGrpSpPr>
            <p:cNvPr id="6" name="Group 6"/>
            <p:cNvGrpSpPr/>
            <p:nvPr/>
          </p:nvGrpSpPr>
          <p:grpSpPr>
            <a:xfrm>
              <a:off x="-184641" y="0"/>
              <a:ext cx="10030815" cy="2149678"/>
              <a:chOff x="-81498" y="0"/>
              <a:chExt cx="4427470" cy="948840"/>
            </a:xfrm>
          </p:grpSpPr>
          <p:sp>
            <p:nvSpPr>
              <p:cNvPr id="7" name="Freeform 7"/>
              <p:cNvSpPr/>
              <p:nvPr/>
            </p:nvSpPr>
            <p:spPr>
              <a:xfrm>
                <a:off x="-81498" y="0"/>
                <a:ext cx="4427470" cy="948840"/>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8" name="TextBox 8"/>
            <p:cNvSpPr txBox="1"/>
            <p:nvPr/>
          </p:nvSpPr>
          <p:spPr>
            <a:xfrm>
              <a:off x="135413" y="215852"/>
              <a:ext cx="9710763" cy="1531317"/>
            </a:xfrm>
            <a:prstGeom prst="rect">
              <a:avLst/>
            </a:prstGeom>
          </p:spPr>
          <p:txBody>
            <a:bodyPr lIns="0" tIns="0" rIns="0" bIns="0" rtlCol="0" anchor="t">
              <a:spAutoFit/>
            </a:bodyPr>
            <a:lstStyle/>
            <a:p>
              <a:pPr marL="321465" indent="-321465">
                <a:lnSpc>
                  <a:spcPct val="150000"/>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Do you help your parents with any activity?  ______________________________</a:t>
              </a:r>
            </a:p>
            <a:p>
              <a:pPr>
                <a:lnSpc>
                  <a:spcPct val="150000"/>
                </a:lnSpc>
              </a:pPr>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321469" indent="-321469">
                <a:lnSpc>
                  <a:spcPct val="150000"/>
                </a:lnSpc>
                <a:buFont typeface="+mj-lt"/>
                <a:buAutoNum type="arabicPeriod" startAt="2"/>
              </a:pPr>
              <a:r>
                <a:rPr lang="en-US" sz="1500" dirty="0">
                  <a:latin typeface="Open Sans" panose="020B0606030504020204" pitchFamily="34" charset="0"/>
                  <a:ea typeface="Open Sans" panose="020B0606030504020204" pitchFamily="34" charset="0"/>
                  <a:cs typeface="Open Sans" panose="020B0606030504020204" pitchFamily="34" charset="0"/>
                </a:rPr>
                <a:t>Can you name any activities members of your family do, but that you couldn’t help with?    __________________________________________________________________________________________</a:t>
              </a:r>
            </a:p>
          </p:txBody>
        </p:sp>
      </p:grpSp>
      <p:sp>
        <p:nvSpPr>
          <p:cNvPr id="27" name="TextBox 27"/>
          <p:cNvSpPr txBox="1"/>
          <p:nvPr/>
        </p:nvSpPr>
        <p:spPr>
          <a:xfrm>
            <a:off x="177965" y="745046"/>
            <a:ext cx="8978909" cy="590996"/>
          </a:xfrm>
          <a:prstGeom prst="rect">
            <a:avLst/>
          </a:prstGeom>
        </p:spPr>
        <p:txBody>
          <a:bodyPr wrap="square" lIns="0" tIns="0" rIns="0" bIns="0" rtlCol="0" anchor="t">
            <a:spAutoFit/>
          </a:bodyPr>
          <a:lstStyle/>
          <a:p>
            <a:pPr>
              <a:lnSpc>
                <a:spcPts val="2363"/>
              </a:lnSpc>
            </a:pPr>
            <a:r>
              <a:rPr lang="en-US" sz="1583" dirty="0">
                <a:solidFill>
                  <a:srgbClr val="000000"/>
                </a:solidFill>
                <a:latin typeface="Open Sans"/>
              </a:rPr>
              <a:t>As children were away from home to school, their parents no longer had their children around to help them, so the way of life changed more. </a:t>
            </a:r>
          </a:p>
        </p:txBody>
      </p:sp>
      <p:sp>
        <p:nvSpPr>
          <p:cNvPr id="28" name="TextBox 28"/>
          <p:cNvSpPr txBox="1"/>
          <p:nvPr/>
        </p:nvSpPr>
        <p:spPr>
          <a:xfrm>
            <a:off x="2648971" y="-6048"/>
            <a:ext cx="3846061" cy="526683"/>
          </a:xfrm>
          <a:prstGeom prst="rect">
            <a:avLst/>
          </a:prstGeom>
        </p:spPr>
        <p:txBody>
          <a:bodyPr lIns="0" tIns="0" rIns="0" bIns="0" rtlCol="0" anchor="t">
            <a:spAutoFit/>
          </a:bodyPr>
          <a:lstStyle/>
          <a:p>
            <a:pPr algn="ctr">
              <a:lnSpc>
                <a:spcPts val="4376"/>
              </a:lnSpc>
            </a:pPr>
            <a:r>
              <a:rPr lang="en-US" sz="3126">
                <a:solidFill>
                  <a:srgbClr val="1E6090"/>
                </a:solidFill>
                <a:latin typeface="Open Sans Extra Bold"/>
              </a:rPr>
              <a:t>The school system </a:t>
            </a:r>
          </a:p>
        </p:txBody>
      </p:sp>
      <p:pic>
        <p:nvPicPr>
          <p:cNvPr id="30" name="Image 29">
            <a:extLst>
              <a:ext uri="{FF2B5EF4-FFF2-40B4-BE49-F238E27FC236}">
                <a16:creationId xmlns:a16="http://schemas.microsoft.com/office/drawing/2014/main" id="{3281BF1B-7D0B-31AA-BD7C-3036A62219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4461" y="2887748"/>
            <a:ext cx="2846432" cy="1946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a:extLst>
              <a:ext uri="{FF2B5EF4-FFF2-40B4-BE49-F238E27FC236}">
                <a16:creationId xmlns:a16="http://schemas.microsoft.com/office/drawing/2014/main" id="{95796988-D365-7F2D-2784-8F41638435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74" y="1549555"/>
            <a:ext cx="2911792" cy="1946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 14">
            <a:extLst>
              <a:ext uri="{FF2B5EF4-FFF2-40B4-BE49-F238E27FC236}">
                <a16:creationId xmlns:a16="http://schemas.microsoft.com/office/drawing/2014/main" id="{C8FC08DC-F95D-5D06-3366-7C47468E96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689" y="1650768"/>
            <a:ext cx="3212142" cy="2210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Ellipse 9">
            <a:extLst>
              <a:ext uri="{FF2B5EF4-FFF2-40B4-BE49-F238E27FC236}">
                <a16:creationId xmlns:a16="http://schemas.microsoft.com/office/drawing/2014/main" id="{39DDC89C-E17E-17EA-0F37-A62C2BE7FF4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33</a:t>
            </a:r>
          </a:p>
        </p:txBody>
      </p:sp>
      <p:sp>
        <p:nvSpPr>
          <p:cNvPr id="12" name="Autre processus 11">
            <a:extLst>
              <a:ext uri="{FF2B5EF4-FFF2-40B4-BE49-F238E27FC236}">
                <a16:creationId xmlns:a16="http://schemas.microsoft.com/office/drawing/2014/main" id="{28997087-ADFD-C463-24B5-BD8A8BD28CF2}"/>
              </a:ext>
            </a:extLst>
          </p:cNvPr>
          <p:cNvSpPr/>
          <p:nvPr/>
        </p:nvSpPr>
        <p:spPr>
          <a:xfrm>
            <a:off x="144950" y="3425034"/>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err="1">
                <a:latin typeface="Open Sans" panose="020B0606030504020204" pitchFamily="34" charset="0"/>
                <a:ea typeface="Open Sans" panose="020B0606030504020204" pitchFamily="34" charset="0"/>
                <a:cs typeface="Open Sans" panose="020B0606030504020204" pitchFamily="34" charset="0"/>
              </a:rPr>
              <a:t>Tanning</a:t>
            </a:r>
            <a:endParaRPr lang="fr-FR" sz="1600">
              <a:latin typeface="Open Sans" panose="020B0606030504020204" pitchFamily="34" charset="0"/>
              <a:ea typeface="Open Sans" panose="020B0606030504020204" pitchFamily="34" charset="0"/>
              <a:cs typeface="Open Sans" panose="020B0606030504020204" pitchFamily="34" charset="0"/>
            </a:endParaRPr>
          </a:p>
        </p:txBody>
      </p:sp>
      <p:sp>
        <p:nvSpPr>
          <p:cNvPr id="13" name="Autre processus 12">
            <a:extLst>
              <a:ext uri="{FF2B5EF4-FFF2-40B4-BE49-F238E27FC236}">
                <a16:creationId xmlns:a16="http://schemas.microsoft.com/office/drawing/2014/main" id="{4EB44923-CCD7-C93B-9D08-F2FD94C6E763}"/>
              </a:ext>
            </a:extLst>
          </p:cNvPr>
          <p:cNvSpPr/>
          <p:nvPr/>
        </p:nvSpPr>
        <p:spPr>
          <a:xfrm>
            <a:off x="3165658" y="2605454"/>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a:latin typeface="Open Sans" panose="020B0606030504020204" pitchFamily="34" charset="0"/>
                <a:ea typeface="Open Sans" panose="020B0606030504020204" pitchFamily="34" charset="0"/>
                <a:cs typeface="Open Sans" panose="020B0606030504020204" pitchFamily="34" charset="0"/>
              </a:rPr>
              <a:t>Drying </a:t>
            </a:r>
            <a:r>
              <a:rPr lang="fr-FR" sz="1600" err="1">
                <a:latin typeface="Open Sans" panose="020B0606030504020204" pitchFamily="34" charset="0"/>
                <a:ea typeface="Open Sans" panose="020B0606030504020204" pitchFamily="34" charset="0"/>
                <a:cs typeface="Open Sans" panose="020B0606030504020204" pitchFamily="34" charset="0"/>
              </a:rPr>
              <a:t>fish</a:t>
            </a:r>
            <a:endParaRPr lang="fr-FR" sz="1600">
              <a:latin typeface="Open Sans" panose="020B0606030504020204" pitchFamily="34" charset="0"/>
              <a:ea typeface="Open Sans" panose="020B0606030504020204" pitchFamily="34" charset="0"/>
              <a:cs typeface="Open Sans" panose="020B0606030504020204" pitchFamily="34" charset="0"/>
            </a:endParaRPr>
          </a:p>
        </p:txBody>
      </p:sp>
      <p:sp>
        <p:nvSpPr>
          <p:cNvPr id="14" name="Autre processus 13">
            <a:extLst>
              <a:ext uri="{FF2B5EF4-FFF2-40B4-BE49-F238E27FC236}">
                <a16:creationId xmlns:a16="http://schemas.microsoft.com/office/drawing/2014/main" id="{ECA516D2-4349-D5BD-DD68-F99945DA268F}"/>
              </a:ext>
            </a:extLst>
          </p:cNvPr>
          <p:cNvSpPr/>
          <p:nvPr/>
        </p:nvSpPr>
        <p:spPr>
          <a:xfrm>
            <a:off x="5944539" y="3804225"/>
            <a:ext cx="1987482" cy="485292"/>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err="1">
                <a:latin typeface="Open Sans" panose="020B0606030504020204" pitchFamily="34" charset="0"/>
                <a:ea typeface="Open Sans" panose="020B0606030504020204" pitchFamily="34" charset="0"/>
                <a:cs typeface="Open Sans" panose="020B0606030504020204" pitchFamily="34" charset="0"/>
              </a:rPr>
              <a:t>Making</a:t>
            </a:r>
            <a:r>
              <a:rPr lang="fr-FR" sz="1600" dirty="0">
                <a:latin typeface="Open Sans" panose="020B0606030504020204" pitchFamily="34" charset="0"/>
                <a:ea typeface="Open Sans" panose="020B0606030504020204" pitchFamily="34" charset="0"/>
                <a:cs typeface="Open Sans" panose="020B0606030504020204" pitchFamily="34" charset="0"/>
              </a:rPr>
              <a:t> </a:t>
            </a:r>
            <a:r>
              <a:rPr lang="fr-FR" sz="1600" dirty="0" err="1">
                <a:latin typeface="Open Sans" panose="020B0606030504020204" pitchFamily="34" charset="0"/>
                <a:ea typeface="Open Sans" panose="020B0606030504020204" pitchFamily="34" charset="0"/>
                <a:cs typeface="Open Sans" panose="020B0606030504020204" pitchFamily="34" charset="0"/>
              </a:rPr>
              <a:t>sealskin</a:t>
            </a:r>
            <a:r>
              <a:rPr lang="fr-FR" sz="1600" dirty="0">
                <a:latin typeface="Open Sans" panose="020B0606030504020204" pitchFamily="34" charset="0"/>
                <a:ea typeface="Open Sans" panose="020B0606030504020204" pitchFamily="34" charset="0"/>
                <a:cs typeface="Open Sans" panose="020B0606030504020204" pitchFamily="34" charset="0"/>
              </a:rPr>
              <a:t> boots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2648973" y="147374"/>
            <a:ext cx="3846061" cy="526683"/>
          </a:xfrm>
          <a:prstGeom prst="rect">
            <a:avLst/>
          </a:prstGeom>
        </p:spPr>
        <p:txBody>
          <a:bodyPr lIns="0" tIns="0" rIns="0" bIns="0" rtlCol="0" anchor="t">
            <a:spAutoFit/>
          </a:bodyPr>
          <a:lstStyle/>
          <a:p>
            <a:pPr algn="ctr">
              <a:lnSpc>
                <a:spcPts val="4376"/>
              </a:lnSpc>
            </a:pPr>
            <a:r>
              <a:rPr lang="en-US" sz="3126">
                <a:solidFill>
                  <a:srgbClr val="1E6090"/>
                </a:solidFill>
                <a:latin typeface="Open Sans Extra Bold"/>
              </a:rPr>
              <a:t>The school system </a:t>
            </a:r>
          </a:p>
        </p:txBody>
      </p:sp>
      <p:pic>
        <p:nvPicPr>
          <p:cNvPr id="11" name="Picture 11"/>
          <p:cNvPicPr>
            <a:picLocks noChangeAspect="1"/>
          </p:cNvPicPr>
          <p:nvPr/>
        </p:nvPicPr>
        <p:blipFill>
          <a:blip r:embed="rId3"/>
          <a:srcRect b="63381"/>
          <a:stretch>
            <a:fillRect/>
          </a:stretch>
        </p:blipFill>
        <p:spPr>
          <a:xfrm>
            <a:off x="7917819" y="493761"/>
            <a:ext cx="1242098" cy="384083"/>
          </a:xfrm>
          <a:prstGeom prst="rect">
            <a:avLst/>
          </a:prstGeom>
        </p:spPr>
      </p:pic>
      <p:pic>
        <p:nvPicPr>
          <p:cNvPr id="12" name="Picture 12"/>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25119"/>
          <a:stretch/>
        </p:blipFill>
        <p:spPr>
          <a:xfrm>
            <a:off x="2454710" y="5793658"/>
            <a:ext cx="979459" cy="1064342"/>
          </a:xfrm>
          <a:prstGeom prst="rect">
            <a:avLst/>
          </a:prstGeom>
        </p:spPr>
      </p:pic>
      <p:grpSp>
        <p:nvGrpSpPr>
          <p:cNvPr id="13" name="Group 13"/>
          <p:cNvGrpSpPr/>
          <p:nvPr/>
        </p:nvGrpSpPr>
        <p:grpSpPr>
          <a:xfrm>
            <a:off x="1" y="4801205"/>
            <a:ext cx="4737629" cy="1289843"/>
            <a:chOff x="0" y="0"/>
            <a:chExt cx="7620000" cy="3298517"/>
          </a:xfrm>
        </p:grpSpPr>
        <p:sp>
          <p:nvSpPr>
            <p:cNvPr id="14" name="Freeform 14"/>
            <p:cNvSpPr/>
            <p:nvPr/>
          </p:nvSpPr>
          <p:spPr>
            <a:xfrm>
              <a:off x="0" y="0"/>
              <a:ext cx="7620000" cy="3295977"/>
            </a:xfrm>
            <a:custGeom>
              <a:avLst/>
              <a:gdLst/>
              <a:ahLst/>
              <a:cxnLst/>
              <a:rect l="l" t="t" r="r" b="b"/>
              <a:pathLst>
                <a:path w="7620000" h="3295977">
                  <a:moveTo>
                    <a:pt x="7620000" y="2437456"/>
                  </a:moveTo>
                  <a:lnTo>
                    <a:pt x="7620000" y="222250"/>
                  </a:lnTo>
                  <a:cubicBezTo>
                    <a:pt x="7620000" y="100330"/>
                    <a:pt x="7519670" y="0"/>
                    <a:pt x="7397750" y="0"/>
                  </a:cubicBezTo>
                  <a:lnTo>
                    <a:pt x="222250" y="0"/>
                  </a:lnTo>
                  <a:cubicBezTo>
                    <a:pt x="100330" y="0"/>
                    <a:pt x="0" y="100330"/>
                    <a:pt x="0" y="222250"/>
                  </a:cubicBezTo>
                  <a:lnTo>
                    <a:pt x="0" y="2436187"/>
                  </a:lnTo>
                  <a:cubicBezTo>
                    <a:pt x="0" y="2559377"/>
                    <a:pt x="100330" y="2658437"/>
                    <a:pt x="222250" y="2658437"/>
                  </a:cubicBezTo>
                  <a:lnTo>
                    <a:pt x="3547110" y="2658437"/>
                  </a:lnTo>
                  <a:lnTo>
                    <a:pt x="3808730" y="3295977"/>
                  </a:lnTo>
                  <a:lnTo>
                    <a:pt x="4070350" y="2658437"/>
                  </a:lnTo>
                  <a:lnTo>
                    <a:pt x="7395210" y="2658437"/>
                  </a:lnTo>
                  <a:cubicBezTo>
                    <a:pt x="7519670" y="2659706"/>
                    <a:pt x="7620000" y="2560647"/>
                    <a:pt x="7620000" y="2437456"/>
                  </a:cubicBezTo>
                  <a:lnTo>
                    <a:pt x="7620000" y="2437456"/>
                  </a:lnTo>
                  <a:close/>
                </a:path>
              </a:pathLst>
            </a:custGeom>
            <a:solidFill>
              <a:srgbClr val="F7FBFF"/>
            </a:solidFill>
          </p:spPr>
          <p:txBody>
            <a:bodyPr/>
            <a:lstStyle/>
            <a:p>
              <a:endParaRPr lang="fr-CA"/>
            </a:p>
          </p:txBody>
        </p:sp>
      </p:grpSp>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510630" y="6672621"/>
            <a:ext cx="276685" cy="185379"/>
          </a:xfrm>
          <a:prstGeom prst="rect">
            <a:avLst/>
          </a:prstGeom>
        </p:spPr>
      </p:pic>
      <p:sp>
        <p:nvSpPr>
          <p:cNvPr id="16" name="TextBox 16"/>
          <p:cNvSpPr txBox="1"/>
          <p:nvPr/>
        </p:nvSpPr>
        <p:spPr>
          <a:xfrm>
            <a:off x="43334" y="4887340"/>
            <a:ext cx="4663468" cy="902427"/>
          </a:xfrm>
          <a:prstGeom prst="rect">
            <a:avLst/>
          </a:prstGeom>
        </p:spPr>
        <p:txBody>
          <a:bodyPr wrap="square" lIns="0" tIns="0" rIns="0" bIns="0" rtlCol="0" anchor="t">
            <a:spAutoFit/>
          </a:bodyPr>
          <a:lstStyle/>
          <a:p>
            <a:pPr algn="ctr">
              <a:lnSpc>
                <a:spcPts val="1388"/>
              </a:lnSpc>
            </a:pPr>
            <a:r>
              <a:rPr lang="en-US" sz="1500" dirty="0">
                <a:solidFill>
                  <a:srgbClr val="000000"/>
                </a:solidFill>
                <a:latin typeface="Open Sans Light"/>
              </a:rPr>
              <a:t>I’m a government representative. I also think that schools should teach Inuktitut from kindergarten to grade 2. Then, French or English can be  chosen. </a:t>
            </a:r>
          </a:p>
          <a:p>
            <a:pPr algn="ctr">
              <a:lnSpc>
                <a:spcPts val="1388"/>
              </a:lnSpc>
            </a:pPr>
            <a:r>
              <a:rPr lang="en-US" sz="1500" dirty="0">
                <a:solidFill>
                  <a:srgbClr val="000000"/>
                </a:solidFill>
                <a:latin typeface="Open Sans Light"/>
              </a:rPr>
              <a:t>We want to managed the school system. </a:t>
            </a:r>
          </a:p>
          <a:p>
            <a:pPr algn="ctr">
              <a:lnSpc>
                <a:spcPts val="1388"/>
              </a:lnSpc>
            </a:pPr>
            <a:r>
              <a:rPr lang="en-US" sz="1500" dirty="0">
                <a:solidFill>
                  <a:srgbClr val="000000"/>
                </a:solidFill>
                <a:latin typeface="Open Sans Light"/>
              </a:rPr>
              <a:t>We want Inuit children to follow our school programs. </a:t>
            </a:r>
          </a:p>
        </p:txBody>
      </p:sp>
      <p:sp>
        <p:nvSpPr>
          <p:cNvPr id="18" name="TextBox 18"/>
          <p:cNvSpPr txBox="1"/>
          <p:nvPr/>
        </p:nvSpPr>
        <p:spPr>
          <a:xfrm>
            <a:off x="1480483" y="3311229"/>
            <a:ext cx="6256489" cy="629339"/>
          </a:xfrm>
          <a:prstGeom prst="rect">
            <a:avLst/>
          </a:prstGeom>
        </p:spPr>
        <p:txBody>
          <a:bodyPr lIns="0" tIns="0" rIns="0" bIns="0" rtlCol="0" anchor="t">
            <a:spAutoFit/>
          </a:bodyPr>
          <a:lstStyle/>
          <a:p>
            <a:pPr algn="ctr">
              <a:lnSpc>
                <a:spcPts val="2483"/>
              </a:lnSpc>
            </a:pPr>
            <a:r>
              <a:rPr lang="en-US" sz="1774" dirty="0">
                <a:solidFill>
                  <a:srgbClr val="1E6090"/>
                </a:solidFill>
                <a:latin typeface="League Spartan"/>
              </a:rPr>
              <a:t>1970 : The province of Quebec takes </a:t>
            </a:r>
          </a:p>
          <a:p>
            <a:pPr algn="ctr">
              <a:lnSpc>
                <a:spcPts val="2483"/>
              </a:lnSpc>
            </a:pPr>
            <a:r>
              <a:rPr lang="en-US" sz="1774" dirty="0">
                <a:solidFill>
                  <a:srgbClr val="1E6090"/>
                </a:solidFill>
                <a:latin typeface="League Spartan"/>
              </a:rPr>
              <a:t>interest in schools </a:t>
            </a:r>
          </a:p>
        </p:txBody>
      </p:sp>
      <p:pic>
        <p:nvPicPr>
          <p:cNvPr id="19" name="Picture 19"/>
          <p:cNvPicPr>
            <a:picLocks noChangeAspect="1"/>
          </p:cNvPicPr>
          <p:nvPr/>
        </p:nvPicPr>
        <p:blipFill>
          <a:blip r:embed="rId3"/>
          <a:srcRect t="67659" r="1258"/>
          <a:stretch>
            <a:fillRect/>
          </a:stretch>
        </p:blipFill>
        <p:spPr>
          <a:xfrm>
            <a:off x="7917527" y="3490786"/>
            <a:ext cx="1226473" cy="339218"/>
          </a:xfrm>
          <a:prstGeom prst="rect">
            <a:avLst/>
          </a:prstGeom>
        </p:spPr>
      </p:pic>
      <p:pic>
        <p:nvPicPr>
          <p:cNvPr id="25" name="Picture 25"/>
          <p:cNvPicPr>
            <a:picLocks noChangeAspect="1"/>
          </p:cNvPicPr>
          <p:nvPr/>
        </p:nvPicPr>
        <p:blipFill>
          <a:blip r:embed="rId8"/>
          <a:srcRect/>
          <a:stretch>
            <a:fillRect/>
          </a:stretch>
        </p:blipFill>
        <p:spPr>
          <a:xfrm>
            <a:off x="252734" y="2593698"/>
            <a:ext cx="2336781" cy="2210204"/>
          </a:xfrm>
          <a:prstGeom prst="rect">
            <a:avLst/>
          </a:prstGeom>
        </p:spPr>
      </p:pic>
      <p:pic>
        <p:nvPicPr>
          <p:cNvPr id="21" name="Image 20">
            <a:extLst>
              <a:ext uri="{FF2B5EF4-FFF2-40B4-BE49-F238E27FC236}">
                <a16:creationId xmlns:a16="http://schemas.microsoft.com/office/drawing/2014/main" id="{89D9425E-1712-5130-8E9C-DF0621481F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13417" y="4061419"/>
            <a:ext cx="3949244" cy="26982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Ellipse 19">
            <a:extLst>
              <a:ext uri="{FF2B5EF4-FFF2-40B4-BE49-F238E27FC236}">
                <a16:creationId xmlns:a16="http://schemas.microsoft.com/office/drawing/2014/main" id="{5C51EF66-3AD1-4F69-B4F2-CB3BE93150C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34</a:t>
            </a:r>
          </a:p>
        </p:txBody>
      </p:sp>
      <p:pic>
        <p:nvPicPr>
          <p:cNvPr id="22" name="Picture 15">
            <a:extLst>
              <a:ext uri="{FF2B5EF4-FFF2-40B4-BE49-F238E27FC236}">
                <a16:creationId xmlns:a16="http://schemas.microsoft.com/office/drawing/2014/main" id="{6EA50D44-F9F8-552B-C52B-122822BF369C}"/>
              </a:ext>
            </a:extLst>
          </p:cNvPr>
          <p:cNvPicPr>
            <a:picLocks noChangeAspect="1"/>
          </p:cNvPicPr>
          <p:nvPr/>
        </p:nvPicPr>
        <p:blipFill>
          <a:blip r:embed="rId10"/>
          <a:srcRect/>
          <a:stretch>
            <a:fillRect/>
          </a:stretch>
        </p:blipFill>
        <p:spPr>
          <a:xfrm>
            <a:off x="7246752" y="1361705"/>
            <a:ext cx="2111168" cy="2105981"/>
          </a:xfrm>
          <a:prstGeom prst="rect">
            <a:avLst/>
          </a:prstGeom>
        </p:spPr>
      </p:pic>
      <p:sp>
        <p:nvSpPr>
          <p:cNvPr id="30" name="Bulle rectangulaire à coins arrondis 29">
            <a:extLst>
              <a:ext uri="{FF2B5EF4-FFF2-40B4-BE49-F238E27FC236}">
                <a16:creationId xmlns:a16="http://schemas.microsoft.com/office/drawing/2014/main" id="{8B788EDF-987B-3AE9-BF04-261D0CD7FF77}"/>
              </a:ext>
            </a:extLst>
          </p:cNvPr>
          <p:cNvSpPr/>
          <p:nvPr/>
        </p:nvSpPr>
        <p:spPr>
          <a:xfrm>
            <a:off x="160148" y="767945"/>
            <a:ext cx="4259452" cy="1919641"/>
          </a:xfrm>
          <a:prstGeom prst="wedgeRoundRectCallout">
            <a:avLst>
              <a:gd name="adj1" fmla="val 960"/>
              <a:gd name="adj2" fmla="val 76935"/>
              <a:gd name="adj3" fmla="val 1666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Bulle rectangulaire à coins arrondis 30">
            <a:extLst>
              <a:ext uri="{FF2B5EF4-FFF2-40B4-BE49-F238E27FC236}">
                <a16:creationId xmlns:a16="http://schemas.microsoft.com/office/drawing/2014/main" id="{DF702049-7FA9-7179-2066-B78EBEE9F43E}"/>
              </a:ext>
            </a:extLst>
          </p:cNvPr>
          <p:cNvSpPr/>
          <p:nvPr/>
        </p:nvSpPr>
        <p:spPr>
          <a:xfrm>
            <a:off x="4974886" y="748999"/>
            <a:ext cx="2575187" cy="1919641"/>
          </a:xfrm>
          <a:prstGeom prst="wedgeRoundRectCallout">
            <a:avLst>
              <a:gd name="adj1" fmla="val 65785"/>
              <a:gd name="adj2" fmla="val 17753"/>
              <a:gd name="adj3" fmla="val 1666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6"/>
          <p:cNvSpPr txBox="1"/>
          <p:nvPr/>
        </p:nvSpPr>
        <p:spPr>
          <a:xfrm>
            <a:off x="252734" y="1284294"/>
            <a:ext cx="3991199" cy="963341"/>
          </a:xfrm>
          <a:prstGeom prst="rect">
            <a:avLst/>
          </a:prstGeom>
        </p:spPr>
        <p:txBody>
          <a:bodyPr wrap="square" lIns="0" tIns="0" rIns="0" bIns="0" rtlCol="0" anchor="t">
            <a:spAutoFit/>
          </a:bodyPr>
          <a:lstStyle/>
          <a:p>
            <a:pPr algn="ctr">
              <a:lnSpc>
                <a:spcPts val="1454"/>
              </a:lnSpc>
            </a:pPr>
            <a:r>
              <a:rPr lang="en-US" sz="1500" dirty="0">
                <a:solidFill>
                  <a:srgbClr val="000000"/>
                </a:solidFill>
                <a:latin typeface="Open Sans Light"/>
              </a:rPr>
              <a:t>Parents were worried that our way of life wasn’t taught to the children. </a:t>
            </a:r>
          </a:p>
          <a:p>
            <a:pPr algn="ctr">
              <a:lnSpc>
                <a:spcPts val="1454"/>
              </a:lnSpc>
            </a:pPr>
            <a:r>
              <a:rPr lang="en-US" sz="1500" dirty="0">
                <a:solidFill>
                  <a:srgbClr val="000000"/>
                </a:solidFill>
                <a:latin typeface="Open Sans Light"/>
              </a:rPr>
              <a:t>In 1962, some communities including Puvirnituq introduced </a:t>
            </a:r>
          </a:p>
          <a:p>
            <a:pPr algn="ctr">
              <a:lnSpc>
                <a:spcPts val="1454"/>
              </a:lnSpc>
            </a:pPr>
            <a:r>
              <a:rPr lang="en-US" sz="1500" dirty="0">
                <a:solidFill>
                  <a:srgbClr val="000000"/>
                </a:solidFill>
                <a:latin typeface="Open Sans Light"/>
              </a:rPr>
              <a:t>Inuktitut and culture courses. </a:t>
            </a:r>
          </a:p>
        </p:txBody>
      </p:sp>
      <p:sp>
        <p:nvSpPr>
          <p:cNvPr id="10" name="TextBox 10"/>
          <p:cNvSpPr txBox="1"/>
          <p:nvPr/>
        </p:nvSpPr>
        <p:spPr>
          <a:xfrm>
            <a:off x="4959536" y="822040"/>
            <a:ext cx="2605888" cy="1790490"/>
          </a:xfrm>
          <a:prstGeom prst="rect">
            <a:avLst/>
          </a:prstGeom>
        </p:spPr>
        <p:txBody>
          <a:bodyPr wrap="square" lIns="0" tIns="0" rIns="0" bIns="0" rtlCol="0" anchor="ctr">
            <a:spAutoFit/>
          </a:bodyPr>
          <a:lstStyle/>
          <a:p>
            <a:pPr algn="ctr"/>
            <a:r>
              <a:rPr lang="en-US" sz="1500" dirty="0">
                <a:solidFill>
                  <a:srgbClr val="000000"/>
                </a:solidFill>
                <a:latin typeface="Open Sans Light"/>
              </a:rPr>
              <a:t>Parents proposed that hunting, fishing and sewing courses will be part of what is taught in school. They suggested people from their community to teach these classes.</a:t>
            </a:r>
          </a:p>
          <a:p>
            <a:pPr algn="ctr">
              <a:lnSpc>
                <a:spcPts val="1263"/>
              </a:lnSpc>
            </a:pPr>
            <a:r>
              <a:rPr lang="en-US" sz="1500" dirty="0">
                <a:solidFill>
                  <a:srgbClr val="000000"/>
                </a:solidFill>
                <a:latin typeface="Open Sans Light"/>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48231" y="126207"/>
            <a:ext cx="6142788" cy="1158587"/>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1979-1980:</a:t>
            </a:r>
          </a:p>
          <a:p>
            <a:pPr algn="ctr">
              <a:lnSpc>
                <a:spcPts val="4594"/>
              </a:lnSpc>
            </a:pPr>
            <a:r>
              <a:rPr lang="en-US" sz="3281">
                <a:solidFill>
                  <a:srgbClr val="1E6090"/>
                </a:solidFill>
                <a:latin typeface="League Spartan"/>
              </a:rPr>
              <a:t>The struggle for our schools </a:t>
            </a:r>
          </a:p>
        </p:txBody>
      </p:sp>
      <p:grpSp>
        <p:nvGrpSpPr>
          <p:cNvPr id="3" name="Group 3"/>
          <p:cNvGrpSpPr/>
          <p:nvPr/>
        </p:nvGrpSpPr>
        <p:grpSpPr>
          <a:xfrm>
            <a:off x="2511008" y="1274596"/>
            <a:ext cx="6463790" cy="1666545"/>
            <a:chOff x="0" y="0"/>
            <a:chExt cx="21733250" cy="4965700"/>
          </a:xfrm>
        </p:grpSpPr>
        <p:sp>
          <p:nvSpPr>
            <p:cNvPr id="4" name="Freeform 4"/>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5" name="TextBox 5"/>
          <p:cNvSpPr txBox="1"/>
          <p:nvPr/>
        </p:nvSpPr>
        <p:spPr>
          <a:xfrm>
            <a:off x="2815598" y="1334670"/>
            <a:ext cx="6047986" cy="1328825"/>
          </a:xfrm>
          <a:prstGeom prst="rect">
            <a:avLst/>
          </a:prstGeom>
        </p:spPr>
        <p:txBody>
          <a:bodyPr wrap="square" lIns="0" tIns="0" rIns="0" bIns="0" rtlCol="0" anchor="t">
            <a:spAutoFit/>
          </a:bodyPr>
          <a:lstStyle/>
          <a:p>
            <a:pPr algn="ctr">
              <a:lnSpc>
                <a:spcPts val="2100"/>
              </a:lnSpc>
            </a:pPr>
            <a:r>
              <a:rPr lang="en-US" sz="1500" dirty="0">
                <a:solidFill>
                  <a:srgbClr val="000000"/>
                </a:solidFill>
                <a:latin typeface="Open Sans Light"/>
              </a:rPr>
              <a:t>At first, schools were managed by the government of Canada. </a:t>
            </a:r>
          </a:p>
          <a:p>
            <a:pPr algn="ctr">
              <a:lnSpc>
                <a:spcPts val="2100"/>
              </a:lnSpc>
            </a:pPr>
            <a:r>
              <a:rPr lang="en-US" sz="1500" dirty="0">
                <a:solidFill>
                  <a:srgbClr val="000000"/>
                </a:solidFill>
                <a:latin typeface="Open Sans Light"/>
              </a:rPr>
              <a:t>After, the province of Quebec also opened schools. In the last schools opened, there were parent committees. Parents got involved and we started having a say about what was taught in the schools. Parents wanted our language, our culture and way of life taught to children.</a:t>
            </a:r>
          </a:p>
        </p:txBody>
      </p:sp>
      <p:sp>
        <p:nvSpPr>
          <p:cNvPr id="6" name="TextBox 6"/>
          <p:cNvSpPr txBox="1"/>
          <p:nvPr/>
        </p:nvSpPr>
        <p:spPr>
          <a:xfrm>
            <a:off x="0" y="3127001"/>
            <a:ext cx="9144000" cy="568682"/>
          </a:xfrm>
          <a:prstGeom prst="rect">
            <a:avLst/>
          </a:prstGeom>
          <a:solidFill>
            <a:schemeClr val="accent1">
              <a:lumMod val="20000"/>
              <a:lumOff val="80000"/>
            </a:schemeClr>
          </a:solidFill>
        </p:spPr>
        <p:txBody>
          <a:bodyPr wrap="square" lIns="0" tIns="0" rIns="0" bIns="0" rtlCol="0" anchor="t">
            <a:spAutoFit/>
          </a:bodyPr>
          <a:lstStyle/>
          <a:p>
            <a:pPr algn="ctr">
              <a:lnSpc>
                <a:spcPts val="4594"/>
              </a:lnSpc>
            </a:pPr>
            <a:r>
              <a:rPr lang="en-US" sz="3281" dirty="0">
                <a:solidFill>
                  <a:srgbClr val="1E6090"/>
                </a:solidFill>
                <a:latin typeface="League Spartan"/>
              </a:rPr>
              <a:t>The parent committee</a:t>
            </a:r>
          </a:p>
        </p:txBody>
      </p:sp>
      <p:grpSp>
        <p:nvGrpSpPr>
          <p:cNvPr id="7" name="Group 7"/>
          <p:cNvGrpSpPr/>
          <p:nvPr/>
        </p:nvGrpSpPr>
        <p:grpSpPr>
          <a:xfrm>
            <a:off x="222780" y="4599741"/>
            <a:ext cx="8752018" cy="983663"/>
            <a:chOff x="0" y="0"/>
            <a:chExt cx="6385978" cy="2573236"/>
          </a:xfrm>
        </p:grpSpPr>
        <p:grpSp>
          <p:nvGrpSpPr>
            <p:cNvPr id="8" name="Group 8"/>
            <p:cNvGrpSpPr/>
            <p:nvPr/>
          </p:nvGrpSpPr>
          <p:grpSpPr>
            <a:xfrm>
              <a:off x="0" y="0"/>
              <a:ext cx="6385978" cy="2573236"/>
              <a:chOff x="0" y="0"/>
              <a:chExt cx="8965464" cy="3612642"/>
            </a:xfrm>
          </p:grpSpPr>
          <p:sp>
            <p:nvSpPr>
              <p:cNvPr id="9" name="Freeform 9"/>
              <p:cNvSpPr/>
              <p:nvPr/>
            </p:nvSpPr>
            <p:spPr>
              <a:xfrm>
                <a:off x="0" y="0"/>
                <a:ext cx="8965464" cy="3612642"/>
              </a:xfrm>
              <a:custGeom>
                <a:avLst/>
                <a:gdLst/>
                <a:ahLst/>
                <a:cxnLst/>
                <a:rect l="l" t="t" r="r" b="b"/>
                <a:pathLst>
                  <a:path w="8965464" h="3612642">
                    <a:moveTo>
                      <a:pt x="8965464" y="439420"/>
                    </a:moveTo>
                    <a:lnTo>
                      <a:pt x="8965464" y="1926082"/>
                    </a:lnTo>
                    <a:cubicBezTo>
                      <a:pt x="8965464" y="2168652"/>
                      <a:pt x="8768614" y="2365502"/>
                      <a:pt x="8526045" y="2365502"/>
                    </a:cubicBezTo>
                    <a:lnTo>
                      <a:pt x="1780540" y="2365502"/>
                    </a:lnTo>
                    <a:cubicBezTo>
                      <a:pt x="1925320" y="2792222"/>
                      <a:pt x="2146300" y="3194812"/>
                      <a:pt x="2298700" y="3612642"/>
                    </a:cubicBezTo>
                    <a:cubicBezTo>
                      <a:pt x="2123440" y="3358642"/>
                      <a:pt x="1510030" y="2843022"/>
                      <a:pt x="1162050" y="2365502"/>
                    </a:cubicBezTo>
                    <a:lnTo>
                      <a:pt x="439420" y="2365502"/>
                    </a:lnTo>
                    <a:cubicBezTo>
                      <a:pt x="196850" y="2365502"/>
                      <a:pt x="0" y="2168652"/>
                      <a:pt x="0" y="1926082"/>
                    </a:cubicBezTo>
                    <a:lnTo>
                      <a:pt x="0" y="439420"/>
                    </a:lnTo>
                    <a:cubicBezTo>
                      <a:pt x="0" y="196850"/>
                      <a:pt x="196850" y="0"/>
                      <a:pt x="439420" y="0"/>
                    </a:cubicBezTo>
                    <a:lnTo>
                      <a:pt x="8526044" y="0"/>
                    </a:lnTo>
                    <a:cubicBezTo>
                      <a:pt x="8768614" y="0"/>
                      <a:pt x="8965464" y="196850"/>
                      <a:pt x="8965464" y="439420"/>
                    </a:cubicBezTo>
                    <a:close/>
                  </a:path>
                </a:pathLst>
              </a:custGeom>
              <a:solidFill>
                <a:srgbClr val="9AA7B2"/>
              </a:solidFill>
            </p:spPr>
            <p:txBody>
              <a:bodyPr/>
              <a:lstStyle/>
              <a:p>
                <a:endParaRPr lang="fr-CA"/>
              </a:p>
            </p:txBody>
          </p:sp>
        </p:grpSp>
        <p:sp>
          <p:nvSpPr>
            <p:cNvPr id="10" name="TextBox 10"/>
            <p:cNvSpPr txBox="1"/>
            <p:nvPr/>
          </p:nvSpPr>
          <p:spPr>
            <a:xfrm>
              <a:off x="194638" y="124539"/>
              <a:ext cx="6024508" cy="1362692"/>
            </a:xfrm>
            <a:prstGeom prst="rect">
              <a:avLst/>
            </a:prstGeom>
          </p:spPr>
          <p:txBody>
            <a:bodyPr lIns="0" tIns="0" rIns="0" bIns="0" rtlCol="0" anchor="t">
              <a:spAutoFit/>
            </a:bodyPr>
            <a:lstStyle/>
            <a:p>
              <a:pPr algn="ctr">
                <a:lnSpc>
                  <a:spcPts val="2100"/>
                </a:lnSpc>
              </a:pPr>
              <a:r>
                <a:rPr lang="en-US" sz="1500" dirty="0">
                  <a:solidFill>
                    <a:srgbClr val="000000"/>
                  </a:solidFill>
                  <a:latin typeface="Open Sans Light"/>
                </a:rPr>
                <a:t>Parents of children would get together to defend an education where we could learn our language, culture and way of life. It made us stronger to get together to demand these changes! </a:t>
              </a:r>
            </a:p>
          </p:txBody>
        </p:sp>
      </p:grpSp>
      <p:pic>
        <p:nvPicPr>
          <p:cNvPr id="11" name="Picture 11"/>
          <p:cNvPicPr>
            <a:picLocks noChangeAspect="1"/>
          </p:cNvPicPr>
          <p:nvPr/>
        </p:nvPicPr>
        <p:blipFill>
          <a:blip r:embed="rId3"/>
          <a:srcRect r="91" b="59711"/>
          <a:stretch>
            <a:fillRect/>
          </a:stretch>
        </p:blipFill>
        <p:spPr>
          <a:xfrm>
            <a:off x="7903033" y="671807"/>
            <a:ext cx="1240967" cy="422582"/>
          </a:xfrm>
          <a:prstGeom prst="rect">
            <a:avLst/>
          </a:prstGeom>
        </p:spPr>
      </p:pic>
      <p:sp>
        <p:nvSpPr>
          <p:cNvPr id="15" name="TextBox 15"/>
          <p:cNvSpPr txBox="1"/>
          <p:nvPr/>
        </p:nvSpPr>
        <p:spPr>
          <a:xfrm>
            <a:off x="1196579" y="-164029"/>
            <a:ext cx="2057403" cy="7659053"/>
          </a:xfrm>
          <a:prstGeom prst="rect">
            <a:avLst/>
          </a:prstGeom>
        </p:spPr>
        <p:txBody>
          <a:bodyPr lIns="47625" tIns="47625" rIns="47625" bIns="47625" rtlCol="0" anchor="ctr"/>
          <a:lstStyle/>
          <a:p>
            <a:pPr algn="ctr">
              <a:lnSpc>
                <a:spcPts val="1575"/>
              </a:lnSpc>
            </a:pPr>
            <a:endParaRPr sz="1583"/>
          </a:p>
        </p:txBody>
      </p:sp>
      <p:pic>
        <p:nvPicPr>
          <p:cNvPr id="17" name="Picture 17"/>
          <p:cNvPicPr>
            <a:picLocks noChangeAspect="1"/>
          </p:cNvPicPr>
          <p:nvPr/>
        </p:nvPicPr>
        <p:blipFill rotWithShape="1">
          <a:blip r:embed="rId4"/>
          <a:srcRect b="10692"/>
          <a:stretch/>
        </p:blipFill>
        <p:spPr>
          <a:xfrm>
            <a:off x="1009824" y="1235904"/>
            <a:ext cx="2234798" cy="1887748"/>
          </a:xfrm>
          <a:prstGeom prst="rect">
            <a:avLst/>
          </a:prstGeom>
        </p:spPr>
      </p:pic>
      <p:pic>
        <p:nvPicPr>
          <p:cNvPr id="18" name="Picture 18"/>
          <p:cNvPicPr>
            <a:picLocks noChangeAspect="1"/>
          </p:cNvPicPr>
          <p:nvPr/>
        </p:nvPicPr>
        <p:blipFill>
          <a:blip r:embed="rId5"/>
          <a:srcRect/>
          <a:stretch>
            <a:fillRect/>
          </a:stretch>
        </p:blipFill>
        <p:spPr>
          <a:xfrm>
            <a:off x="3157600" y="5157396"/>
            <a:ext cx="1713618" cy="1709408"/>
          </a:xfrm>
          <a:prstGeom prst="rect">
            <a:avLst/>
          </a:prstGeom>
        </p:spPr>
      </p:pic>
      <p:sp>
        <p:nvSpPr>
          <p:cNvPr id="13" name="Ellipse 12">
            <a:extLst>
              <a:ext uri="{FF2B5EF4-FFF2-40B4-BE49-F238E27FC236}">
                <a16:creationId xmlns:a16="http://schemas.microsoft.com/office/drawing/2014/main" id="{CD430F37-2B2D-CC98-E4BA-E7E3322DC0CE}"/>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 y="884883"/>
            <a:ext cx="2089518" cy="2708866"/>
            <a:chOff x="-5604560" y="-1051782"/>
            <a:chExt cx="4314446" cy="3156397"/>
          </a:xfrm>
        </p:grpSpPr>
        <p:grpSp>
          <p:nvGrpSpPr>
            <p:cNvPr id="3" name="Group 3"/>
            <p:cNvGrpSpPr/>
            <p:nvPr/>
          </p:nvGrpSpPr>
          <p:grpSpPr>
            <a:xfrm>
              <a:off x="-5604560" y="-1051782"/>
              <a:ext cx="4314446" cy="3156397"/>
              <a:chOff x="-7051351" y="-1323294"/>
              <a:chExt cx="5428200" cy="3971205"/>
            </a:xfrm>
          </p:grpSpPr>
          <p:sp>
            <p:nvSpPr>
              <p:cNvPr id="4" name="Freeform 4"/>
              <p:cNvSpPr/>
              <p:nvPr/>
            </p:nvSpPr>
            <p:spPr>
              <a:xfrm>
                <a:off x="-7051351" y="-1323294"/>
                <a:ext cx="5428200" cy="3971205"/>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5" name="TextBox 5"/>
            <p:cNvSpPr txBox="1"/>
            <p:nvPr/>
          </p:nvSpPr>
          <p:spPr>
            <a:xfrm>
              <a:off x="-5558587" y="-973465"/>
              <a:ext cx="4022241" cy="2605555"/>
            </a:xfrm>
            <a:prstGeom prst="rect">
              <a:avLst/>
            </a:prstGeom>
          </p:spPr>
          <p:txBody>
            <a:bodyPr wrap="square" lIns="0" tIns="0" rIns="0" bIns="0" rtlCol="0" anchor="t">
              <a:spAutoFit/>
            </a:bodyPr>
            <a:lstStyle/>
            <a:p>
              <a:pPr algn="ctr">
                <a:lnSpc>
                  <a:spcPts val="2183"/>
                </a:lnSpc>
              </a:pPr>
              <a:r>
                <a:rPr lang="en-US" sz="1500" dirty="0">
                  <a:solidFill>
                    <a:srgbClr val="000000"/>
                  </a:solidFill>
                  <a:latin typeface="Open Sans Light"/>
                </a:rPr>
                <a:t>People who worked at the </a:t>
              </a:r>
              <a:r>
                <a:rPr lang="en-US" sz="1500" dirty="0">
                  <a:solidFill>
                    <a:srgbClr val="000000"/>
                  </a:solidFill>
                  <a:latin typeface="Open Sans Light Bold"/>
                </a:rPr>
                <a:t>co-op</a:t>
              </a:r>
              <a:r>
                <a:rPr lang="en-US" sz="1500" dirty="0">
                  <a:solidFill>
                    <a:srgbClr val="000000"/>
                  </a:solidFill>
                  <a:latin typeface="Open Sans Light"/>
                </a:rPr>
                <a:t> in the communities  did much more than just business! They would also do tasks similar to one of a </a:t>
              </a:r>
              <a:r>
                <a:rPr lang="en-US" sz="1500" dirty="0">
                  <a:solidFill>
                    <a:srgbClr val="000000"/>
                  </a:solidFill>
                  <a:latin typeface="Open Sans Light Bold"/>
                </a:rPr>
                <a:t>city council</a:t>
              </a:r>
              <a:r>
                <a:rPr lang="en-US" sz="1500" dirty="0">
                  <a:solidFill>
                    <a:srgbClr val="000000"/>
                  </a:solidFill>
                  <a:latin typeface="Open Sans Light"/>
                </a:rPr>
                <a:t> would do.</a:t>
              </a:r>
            </a:p>
          </p:txBody>
        </p:sp>
      </p:grpSp>
      <p:grpSp>
        <p:nvGrpSpPr>
          <p:cNvPr id="7" name="Group 7"/>
          <p:cNvGrpSpPr/>
          <p:nvPr/>
        </p:nvGrpSpPr>
        <p:grpSpPr>
          <a:xfrm>
            <a:off x="5905592" y="1630771"/>
            <a:ext cx="3286635" cy="1377397"/>
            <a:chOff x="2096279" y="643205"/>
            <a:chExt cx="4040363" cy="1345126"/>
          </a:xfrm>
        </p:grpSpPr>
        <p:grpSp>
          <p:nvGrpSpPr>
            <p:cNvPr id="8" name="Group 8"/>
            <p:cNvGrpSpPr/>
            <p:nvPr/>
          </p:nvGrpSpPr>
          <p:grpSpPr>
            <a:xfrm>
              <a:off x="2096279" y="643205"/>
              <a:ext cx="4020487" cy="1206086"/>
              <a:chOff x="1709796" y="524620"/>
              <a:chExt cx="3279246" cy="983725"/>
            </a:xfrm>
          </p:grpSpPr>
          <p:sp>
            <p:nvSpPr>
              <p:cNvPr id="9" name="Freeform 9"/>
              <p:cNvSpPr/>
              <p:nvPr/>
            </p:nvSpPr>
            <p:spPr>
              <a:xfrm>
                <a:off x="1709796" y="524620"/>
                <a:ext cx="3279246" cy="983725"/>
              </a:xfrm>
              <a:custGeom>
                <a:avLst/>
                <a:gdLst/>
                <a:ahLst/>
                <a:cxnLst/>
                <a:rect l="l" t="t" r="r" b="b"/>
                <a:pathLst>
                  <a:path w="3279246" h="898450">
                    <a:moveTo>
                      <a:pt x="0" y="0"/>
                    </a:moveTo>
                    <a:lnTo>
                      <a:pt x="3279246" y="0"/>
                    </a:lnTo>
                    <a:lnTo>
                      <a:pt x="3279246" y="898450"/>
                    </a:lnTo>
                    <a:lnTo>
                      <a:pt x="0" y="898450"/>
                    </a:lnTo>
                    <a:close/>
                  </a:path>
                </a:pathLst>
              </a:custGeom>
              <a:solidFill>
                <a:srgbClr val="B5E2E8"/>
              </a:solidFill>
            </p:spPr>
            <p:txBody>
              <a:bodyPr/>
              <a:lstStyle/>
              <a:p>
                <a:endParaRPr lang="fr-CA"/>
              </a:p>
            </p:txBody>
          </p:sp>
        </p:grpSp>
        <p:sp>
          <p:nvSpPr>
            <p:cNvPr id="10" name="TextBox 10"/>
            <p:cNvSpPr txBox="1"/>
            <p:nvPr/>
          </p:nvSpPr>
          <p:spPr>
            <a:xfrm>
              <a:off x="2178916" y="761023"/>
              <a:ext cx="3957726" cy="1227308"/>
            </a:xfrm>
            <a:prstGeom prst="rect">
              <a:avLst/>
            </a:prstGeom>
          </p:spPr>
          <p:txBody>
            <a:bodyPr lIns="0" tIns="0" rIns="0" bIns="0" rtlCol="0" anchor="t">
              <a:spAutoFit/>
            </a:bodyPr>
            <a:lstStyle/>
            <a:p>
              <a:pPr>
                <a:lnSpc>
                  <a:spcPts val="1410"/>
                </a:lnSpc>
              </a:pPr>
              <a:r>
                <a:rPr lang="en-US" sz="1600"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Economical aspect</a:t>
              </a:r>
            </a:p>
            <a:p>
              <a:pPr>
                <a:lnSpc>
                  <a:spcPts val="1410"/>
                </a:lnSpc>
              </a:pPr>
              <a:endParaRPr lang="en-US" sz="1600"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1410"/>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A </a:t>
              </a:r>
              <a:r>
                <a:rPr lang="en-US" sz="1313"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co-op </a:t>
              </a: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is a place where people work together towards a goal. The money made from the co-op is shared between everyone who worked towards that goal. </a:t>
              </a:r>
            </a:p>
            <a:p>
              <a:pPr>
                <a:lnSpc>
                  <a:spcPts val="1410"/>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p:txBody>
        </p:sp>
      </p:grpSp>
      <p:sp>
        <p:nvSpPr>
          <p:cNvPr id="11" name="TextBox 11"/>
          <p:cNvSpPr txBox="1"/>
          <p:nvPr/>
        </p:nvSpPr>
        <p:spPr>
          <a:xfrm>
            <a:off x="1571406" y="448866"/>
            <a:ext cx="6967695" cy="436017"/>
          </a:xfrm>
          <a:prstGeom prst="rect">
            <a:avLst/>
          </a:prstGeom>
        </p:spPr>
        <p:txBody>
          <a:bodyPr wrap="square" lIns="0" tIns="0" rIns="0" bIns="0" rtlCol="0" anchor="t">
            <a:spAutoFit/>
          </a:bodyPr>
          <a:lstStyle/>
          <a:p>
            <a:pPr algn="ctr">
              <a:lnSpc>
                <a:spcPts val="3413"/>
              </a:lnSpc>
            </a:pPr>
            <a:r>
              <a:rPr lang="en-US" sz="3094">
                <a:solidFill>
                  <a:srgbClr val="1E6090"/>
                </a:solidFill>
                <a:latin typeface="Open Sans Extra Bold"/>
              </a:rPr>
              <a:t>1953 : The beginning of the co-ops</a:t>
            </a:r>
          </a:p>
        </p:txBody>
      </p:sp>
      <p:grpSp>
        <p:nvGrpSpPr>
          <p:cNvPr id="13" name="Group 13"/>
          <p:cNvGrpSpPr/>
          <p:nvPr/>
        </p:nvGrpSpPr>
        <p:grpSpPr>
          <a:xfrm>
            <a:off x="5890020" y="3142240"/>
            <a:ext cx="3243853" cy="1432459"/>
            <a:chOff x="0" y="0"/>
            <a:chExt cx="3279246" cy="997774"/>
          </a:xfrm>
        </p:grpSpPr>
        <p:sp>
          <p:nvSpPr>
            <p:cNvPr id="14" name="Freeform 14"/>
            <p:cNvSpPr/>
            <p:nvPr/>
          </p:nvSpPr>
          <p:spPr>
            <a:xfrm>
              <a:off x="0" y="0"/>
              <a:ext cx="3279246" cy="997774"/>
            </a:xfrm>
            <a:custGeom>
              <a:avLst/>
              <a:gdLst/>
              <a:ahLst/>
              <a:cxnLst/>
              <a:rect l="l" t="t" r="r" b="b"/>
              <a:pathLst>
                <a:path w="3279246" h="997774">
                  <a:moveTo>
                    <a:pt x="0" y="0"/>
                  </a:moveTo>
                  <a:lnTo>
                    <a:pt x="3279246" y="0"/>
                  </a:lnTo>
                  <a:lnTo>
                    <a:pt x="3279246" y="997774"/>
                  </a:lnTo>
                  <a:lnTo>
                    <a:pt x="0" y="997774"/>
                  </a:lnTo>
                  <a:close/>
                </a:path>
              </a:pathLst>
            </a:custGeom>
            <a:solidFill>
              <a:srgbClr val="B5E2E8"/>
            </a:solidFill>
          </p:spPr>
          <p:txBody>
            <a:bodyPr/>
            <a:lstStyle/>
            <a:p>
              <a:endParaRPr lang="fr-CA"/>
            </a:p>
          </p:txBody>
        </p:sp>
      </p:grpSp>
      <p:sp>
        <p:nvSpPr>
          <p:cNvPr id="15" name="TextBox 15"/>
          <p:cNvSpPr txBox="1"/>
          <p:nvPr/>
        </p:nvSpPr>
        <p:spPr>
          <a:xfrm>
            <a:off x="5972813" y="3317359"/>
            <a:ext cx="3053988" cy="1236108"/>
          </a:xfrm>
          <a:prstGeom prst="rect">
            <a:avLst/>
          </a:prstGeom>
        </p:spPr>
        <p:txBody>
          <a:bodyPr wrap="square" lIns="0" tIns="0" rIns="0" bIns="0" rtlCol="0" anchor="t">
            <a:spAutoFit/>
          </a:bodyPr>
          <a:lstStyle/>
          <a:p>
            <a:pPr>
              <a:lnSpc>
                <a:spcPts val="1163"/>
              </a:lnSpc>
            </a:pPr>
            <a:r>
              <a:rPr lang="en-US" sz="1600"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Political aspect</a:t>
            </a:r>
          </a:p>
          <a:p>
            <a:pPr>
              <a:lnSpc>
                <a:spcPts val="1163"/>
              </a:lnSpc>
            </a:pPr>
            <a:endParaRPr lang="en-US" sz="1600"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1163"/>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A </a:t>
            </a:r>
            <a:r>
              <a:rPr lang="en-US" sz="1313" b="1" dirty="0">
                <a:solidFill>
                  <a:srgbClr val="000000"/>
                </a:solidFill>
                <a:latin typeface="Open Sans" panose="020B0606030504020204" pitchFamily="34" charset="0"/>
                <a:ea typeface="Open Sans" panose="020B0606030504020204" pitchFamily="34" charset="0"/>
                <a:cs typeface="Open Sans" panose="020B0606030504020204" pitchFamily="34" charset="0"/>
              </a:rPr>
              <a:t>city council </a:t>
            </a: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takes decisions on different matters. </a:t>
            </a:r>
          </a:p>
          <a:p>
            <a:pPr>
              <a:lnSpc>
                <a:spcPts val="1163"/>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For example, they take care of maintaining roads, budgets for the town and make sure their population have access to services. </a:t>
            </a:r>
          </a:p>
        </p:txBody>
      </p:sp>
      <p:pic>
        <p:nvPicPr>
          <p:cNvPr id="16" name="Picture 16"/>
          <p:cNvPicPr>
            <a:picLocks noChangeAspect="1"/>
          </p:cNvPicPr>
          <p:nvPr/>
        </p:nvPicPr>
        <p:blipFill>
          <a:blip r:embed="rId3"/>
          <a:srcRect b="64094"/>
          <a:stretch>
            <a:fillRect/>
          </a:stretch>
        </p:blipFill>
        <p:spPr>
          <a:xfrm>
            <a:off x="7837139" y="952096"/>
            <a:ext cx="1242098" cy="376609"/>
          </a:xfrm>
          <a:prstGeom prst="rect">
            <a:avLst/>
          </a:prstGeom>
        </p:spPr>
      </p:pic>
      <p:grpSp>
        <p:nvGrpSpPr>
          <p:cNvPr id="17" name="Group 17"/>
          <p:cNvGrpSpPr/>
          <p:nvPr/>
        </p:nvGrpSpPr>
        <p:grpSpPr>
          <a:xfrm>
            <a:off x="22266" y="4826056"/>
            <a:ext cx="9121734" cy="2031944"/>
            <a:chOff x="-1600919" y="-314248"/>
            <a:chExt cx="10112055" cy="2006081"/>
          </a:xfrm>
        </p:grpSpPr>
        <p:grpSp>
          <p:nvGrpSpPr>
            <p:cNvPr id="18" name="Group 18"/>
            <p:cNvGrpSpPr/>
            <p:nvPr/>
          </p:nvGrpSpPr>
          <p:grpSpPr>
            <a:xfrm>
              <a:off x="-1600919" y="-314248"/>
              <a:ext cx="10077169" cy="2006081"/>
              <a:chOff x="-706625" y="-138705"/>
              <a:chExt cx="4447930" cy="885458"/>
            </a:xfrm>
          </p:grpSpPr>
          <p:sp>
            <p:nvSpPr>
              <p:cNvPr id="19" name="Freeform 19"/>
              <p:cNvSpPr/>
              <p:nvPr/>
            </p:nvSpPr>
            <p:spPr>
              <a:xfrm>
                <a:off x="-706625" y="-138705"/>
                <a:ext cx="4447930" cy="885458"/>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20" name="TextBox 20"/>
            <p:cNvSpPr txBox="1"/>
            <p:nvPr/>
          </p:nvSpPr>
          <p:spPr>
            <a:xfrm>
              <a:off x="-1469508" y="174635"/>
              <a:ext cx="9980644" cy="1378381"/>
            </a:xfrm>
            <a:prstGeom prst="rect">
              <a:avLst/>
            </a:prstGeom>
          </p:spPr>
          <p:txBody>
            <a:bodyPr wrap="square" lIns="0" tIns="0" rIns="0" bIns="0" rtlCol="0" anchor="t">
              <a:spAutoFit/>
            </a:bodyPr>
            <a:lstStyle/>
            <a:p>
              <a:pPr marL="321465" indent="-321465">
                <a:lnSpc>
                  <a:spcPts val="2100"/>
                </a:lnSpc>
                <a:buFont typeface="+mj-lt"/>
                <a:buAutoNum type="arabicPeriod"/>
              </a:pPr>
              <a:r>
                <a:rPr lang="en-US" sz="1500" dirty="0">
                  <a:latin typeface="Open Sans Light"/>
                </a:rPr>
                <a:t>Do you know someone who works at the co-op? If so, who? __________________________________________</a:t>
              </a:r>
            </a:p>
            <a:p>
              <a:pPr>
                <a:lnSpc>
                  <a:spcPts val="2100"/>
                </a:lnSpc>
              </a:pPr>
              <a:endParaRPr lang="en-US" sz="1500" dirty="0">
                <a:solidFill>
                  <a:srgbClr val="FFFFFF"/>
                </a:solidFill>
                <a:latin typeface="Open Sans Light"/>
              </a:endParaRPr>
            </a:p>
            <a:p>
              <a:pPr marL="321465" indent="-321465">
                <a:lnSpc>
                  <a:spcPct val="200000"/>
                </a:lnSpc>
                <a:buFont typeface="+mj-lt"/>
                <a:buAutoNum type="arabicPeriod"/>
              </a:pPr>
              <a:r>
                <a:rPr lang="en-US" sz="1500" dirty="0">
                  <a:latin typeface="Open Sans Light"/>
                </a:rPr>
                <a:t>What does your family get from the co-op? ____________________________________________________________</a:t>
              </a:r>
            </a:p>
            <a:p>
              <a:pPr>
                <a:lnSpc>
                  <a:spcPct val="200000"/>
                </a:lnSpc>
              </a:pPr>
              <a:r>
                <a:rPr lang="en-US" sz="1500" dirty="0">
                  <a:latin typeface="Open Sans Light"/>
                </a:rPr>
                <a:t>                                                                                 ____________________________________________________________</a:t>
              </a:r>
            </a:p>
          </p:txBody>
        </p:sp>
      </p:grpSp>
      <p:sp>
        <p:nvSpPr>
          <p:cNvPr id="24" name="TextBox 24"/>
          <p:cNvSpPr txBox="1"/>
          <p:nvPr/>
        </p:nvSpPr>
        <p:spPr>
          <a:xfrm>
            <a:off x="1196579" y="-164029"/>
            <a:ext cx="2057403" cy="7659052"/>
          </a:xfrm>
          <a:prstGeom prst="rect">
            <a:avLst/>
          </a:prstGeom>
        </p:spPr>
        <p:txBody>
          <a:bodyPr lIns="47625" tIns="47625" rIns="47625" bIns="47625" rtlCol="0" anchor="ctr"/>
          <a:lstStyle/>
          <a:p>
            <a:pPr algn="ctr">
              <a:lnSpc>
                <a:spcPts val="1575"/>
              </a:lnSpc>
            </a:pPr>
            <a:endParaRPr sz="1583"/>
          </a:p>
        </p:txBody>
      </p:sp>
      <p:pic>
        <p:nvPicPr>
          <p:cNvPr id="26" name="Picture 26"/>
          <p:cNvPicPr>
            <a:picLocks noChangeAspect="1"/>
          </p:cNvPicPr>
          <p:nvPr/>
        </p:nvPicPr>
        <p:blipFill>
          <a:blip r:embed="rId4"/>
          <a:srcRect/>
          <a:stretch>
            <a:fillRect/>
          </a:stretch>
        </p:blipFill>
        <p:spPr>
          <a:xfrm>
            <a:off x="33851" y="3116790"/>
            <a:ext cx="1715841" cy="1711626"/>
          </a:xfrm>
          <a:prstGeom prst="rect">
            <a:avLst/>
          </a:prstGeom>
        </p:spPr>
      </p:pic>
      <p:pic>
        <p:nvPicPr>
          <p:cNvPr id="21" name="Image 20">
            <a:extLst>
              <a:ext uri="{FF2B5EF4-FFF2-40B4-BE49-F238E27FC236}">
                <a16:creationId xmlns:a16="http://schemas.microsoft.com/office/drawing/2014/main" id="{089D124B-5375-8B65-E2F3-81B4826F68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53200" y="1518165"/>
            <a:ext cx="3722689" cy="2454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Ellipse 11">
            <a:extLst>
              <a:ext uri="{FF2B5EF4-FFF2-40B4-BE49-F238E27FC236}">
                <a16:creationId xmlns:a16="http://schemas.microsoft.com/office/drawing/2014/main" id="{616ED4EB-E08D-047C-C22D-A9B60084765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6" name="Group 6"/>
          <p:cNvGrpSpPr/>
          <p:nvPr/>
        </p:nvGrpSpPr>
        <p:grpSpPr>
          <a:xfrm>
            <a:off x="1" y="4288393"/>
            <a:ext cx="9274865" cy="2569610"/>
            <a:chOff x="-1735188" y="-194942"/>
            <a:chExt cx="14259773" cy="996396"/>
          </a:xfrm>
        </p:grpSpPr>
        <p:grpSp>
          <p:nvGrpSpPr>
            <p:cNvPr id="7" name="Group 7"/>
            <p:cNvGrpSpPr/>
            <p:nvPr/>
          </p:nvGrpSpPr>
          <p:grpSpPr>
            <a:xfrm>
              <a:off x="-1735188" y="-194942"/>
              <a:ext cx="14058569" cy="996396"/>
              <a:chOff x="-984251" y="-110577"/>
              <a:chExt cx="7974444" cy="565186"/>
            </a:xfrm>
          </p:grpSpPr>
          <p:sp>
            <p:nvSpPr>
              <p:cNvPr id="8" name="Freeform 8"/>
              <p:cNvSpPr/>
              <p:nvPr/>
            </p:nvSpPr>
            <p:spPr>
              <a:xfrm>
                <a:off x="-984251" y="-110577"/>
                <a:ext cx="7974444" cy="565186"/>
              </a:xfrm>
              <a:custGeom>
                <a:avLst/>
                <a:gdLst/>
                <a:ahLst/>
                <a:cxnLst/>
                <a:rect l="l" t="t" r="r" b="b"/>
                <a:pathLst>
                  <a:path w="5993390" h="1245435">
                    <a:moveTo>
                      <a:pt x="0" y="0"/>
                    </a:moveTo>
                    <a:lnTo>
                      <a:pt x="5993390" y="0"/>
                    </a:lnTo>
                    <a:lnTo>
                      <a:pt x="5993390" y="1245435"/>
                    </a:lnTo>
                    <a:lnTo>
                      <a:pt x="0" y="1245435"/>
                    </a:lnTo>
                    <a:close/>
                  </a:path>
                </a:pathLst>
              </a:custGeom>
              <a:solidFill>
                <a:schemeClr val="bg1"/>
              </a:solidFill>
            </p:spPr>
            <p:txBody>
              <a:bodyPr/>
              <a:lstStyle/>
              <a:p>
                <a:endParaRPr lang="fr-FR"/>
              </a:p>
            </p:txBody>
          </p:sp>
        </p:grpSp>
        <p:sp>
          <p:nvSpPr>
            <p:cNvPr id="9" name="TextBox 9"/>
            <p:cNvSpPr txBox="1"/>
            <p:nvPr/>
          </p:nvSpPr>
          <p:spPr>
            <a:xfrm>
              <a:off x="-1533988" y="-60139"/>
              <a:ext cx="14058573" cy="595352"/>
            </a:xfrm>
            <a:prstGeom prst="rect">
              <a:avLst/>
            </a:prstGeom>
          </p:spPr>
          <p:txBody>
            <a:bodyPr wrap="square" lIns="0" tIns="0" rIns="0" bIns="0" rtlCol="0" anchor="t">
              <a:spAutoFit/>
            </a:bodyPr>
            <a:lstStyle/>
            <a:p>
              <a:pPr marL="321465" indent="-321465">
                <a:lnSpc>
                  <a:spcPct val="250000"/>
                </a:lnSpc>
                <a:buFont typeface="+mj-lt"/>
                <a:buAutoNum type="arabicPeriod"/>
              </a:pPr>
              <a:r>
                <a:rPr lang="en-US" sz="1407" dirty="0">
                  <a:solidFill>
                    <a:srgbClr val="000000"/>
                  </a:solidFill>
                  <a:latin typeface="Open Sans"/>
                </a:rPr>
                <a:t>Do you know someone who carves soapstone?          YES                              NO </a:t>
              </a:r>
            </a:p>
            <a:p>
              <a:pPr marL="321465" indent="-321465">
                <a:lnSpc>
                  <a:spcPct val="250000"/>
                </a:lnSpc>
                <a:buFont typeface="+mj-lt"/>
                <a:buAutoNum type="arabicPeriod"/>
              </a:pPr>
              <a:r>
                <a:rPr lang="en-US" sz="1407" dirty="0">
                  <a:solidFill>
                    <a:srgbClr val="000000"/>
                  </a:solidFill>
                  <a:latin typeface="Open Sans"/>
                </a:rPr>
                <a:t>What other uses can soapstone have?  _________________________________________________________</a:t>
              </a:r>
            </a:p>
            <a:p>
              <a:pPr marL="321465" indent="-321465">
                <a:lnSpc>
                  <a:spcPct val="250000"/>
                </a:lnSpc>
                <a:buFont typeface="+mj-lt"/>
                <a:buAutoNum type="arabicPeriod"/>
              </a:pPr>
              <a:r>
                <a:rPr lang="en-US" sz="1407" dirty="0">
                  <a:solidFill>
                    <a:srgbClr val="000000"/>
                  </a:solidFill>
                  <a:latin typeface="Open Sans"/>
                </a:rPr>
                <a:t>Where can you find soapstone? _________________________________________________________________</a:t>
              </a:r>
            </a:p>
          </p:txBody>
        </p:sp>
      </p:grpSp>
      <p:sp>
        <p:nvSpPr>
          <p:cNvPr id="10" name="TextBox 10"/>
          <p:cNvSpPr txBox="1"/>
          <p:nvPr/>
        </p:nvSpPr>
        <p:spPr>
          <a:xfrm>
            <a:off x="970308" y="150204"/>
            <a:ext cx="7188989" cy="1051185"/>
          </a:xfrm>
          <a:prstGeom prst="rect">
            <a:avLst/>
          </a:prstGeom>
        </p:spPr>
        <p:txBody>
          <a:bodyPr wrap="square" lIns="0" tIns="0" rIns="0" bIns="0" rtlCol="0" anchor="t">
            <a:spAutoFit/>
          </a:bodyPr>
          <a:lstStyle/>
          <a:p>
            <a:pPr algn="ctr">
              <a:lnSpc>
                <a:spcPts val="4200"/>
              </a:lnSpc>
            </a:pPr>
            <a:r>
              <a:rPr lang="en-US" sz="3281">
                <a:solidFill>
                  <a:srgbClr val="1E6090"/>
                </a:solidFill>
                <a:latin typeface="Open Sans Extra Bold"/>
              </a:rPr>
              <a:t>The co-op and the soapstone  carving business </a:t>
            </a:r>
          </a:p>
        </p:txBody>
      </p:sp>
      <p:pic>
        <p:nvPicPr>
          <p:cNvPr id="11" name="Picture 11"/>
          <p:cNvPicPr>
            <a:picLocks noChangeAspect="1"/>
          </p:cNvPicPr>
          <p:nvPr/>
        </p:nvPicPr>
        <p:blipFill>
          <a:blip r:embed="rId3"/>
          <a:srcRect r="1258" b="33931"/>
          <a:stretch>
            <a:fillRect/>
          </a:stretch>
        </p:blipFill>
        <p:spPr>
          <a:xfrm>
            <a:off x="7897128" y="674183"/>
            <a:ext cx="1226473" cy="692979"/>
          </a:xfrm>
          <a:prstGeom prst="rect">
            <a:avLst/>
          </a:prstGeom>
        </p:spPr>
      </p:pic>
      <p:pic>
        <p:nvPicPr>
          <p:cNvPr id="25" name="Image 24">
            <a:extLst>
              <a:ext uri="{FF2B5EF4-FFF2-40B4-BE49-F238E27FC236}">
                <a16:creationId xmlns:a16="http://schemas.microsoft.com/office/drawing/2014/main" id="{31FB2E75-C352-CA96-485D-FEDBE271DD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75"/>
          <a:stretch/>
        </p:blipFill>
        <p:spPr>
          <a:xfrm>
            <a:off x="5280609" y="1503042"/>
            <a:ext cx="1799930" cy="26740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Image 28">
            <a:extLst>
              <a:ext uri="{FF2B5EF4-FFF2-40B4-BE49-F238E27FC236}">
                <a16:creationId xmlns:a16="http://schemas.microsoft.com/office/drawing/2014/main" id="{D2582E60-E048-2434-A7BF-3B4140AE25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74"/>
          <a:stretch/>
        </p:blipFill>
        <p:spPr>
          <a:xfrm>
            <a:off x="7301345" y="1503042"/>
            <a:ext cx="1799930" cy="2673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ctangle 21">
            <a:extLst>
              <a:ext uri="{FF2B5EF4-FFF2-40B4-BE49-F238E27FC236}">
                <a16:creationId xmlns:a16="http://schemas.microsoft.com/office/drawing/2014/main" id="{5CEDDA47-A6BA-E0C0-6F30-21B2E07E164A}"/>
              </a:ext>
            </a:extLst>
          </p:cNvPr>
          <p:cNvSpPr/>
          <p:nvPr/>
        </p:nvSpPr>
        <p:spPr>
          <a:xfrm>
            <a:off x="5179359" y="491933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3" name="Rectangle 22">
            <a:extLst>
              <a:ext uri="{FF2B5EF4-FFF2-40B4-BE49-F238E27FC236}">
                <a16:creationId xmlns:a16="http://schemas.microsoft.com/office/drawing/2014/main" id="{5A76E83F-3DEF-E9FA-7252-8A22518E9122}"/>
              </a:ext>
            </a:extLst>
          </p:cNvPr>
          <p:cNvSpPr/>
          <p:nvPr/>
        </p:nvSpPr>
        <p:spPr>
          <a:xfrm>
            <a:off x="6824938" y="492446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5" name="Ellipse 4">
            <a:extLst>
              <a:ext uri="{FF2B5EF4-FFF2-40B4-BE49-F238E27FC236}">
                <a16:creationId xmlns:a16="http://schemas.microsoft.com/office/drawing/2014/main" id="{67385DBF-94A5-5A2D-27F5-4E8406E4E1A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37</a:t>
            </a:r>
          </a:p>
        </p:txBody>
      </p:sp>
      <p:sp>
        <p:nvSpPr>
          <p:cNvPr id="12" name="Bulle rectangulaire à coins arrondis 11">
            <a:extLst>
              <a:ext uri="{FF2B5EF4-FFF2-40B4-BE49-F238E27FC236}">
                <a16:creationId xmlns:a16="http://schemas.microsoft.com/office/drawing/2014/main" id="{2E13A998-532C-9459-1110-B51913786053}"/>
              </a:ext>
            </a:extLst>
          </p:cNvPr>
          <p:cNvSpPr/>
          <p:nvPr/>
        </p:nvSpPr>
        <p:spPr>
          <a:xfrm>
            <a:off x="1942531" y="1369597"/>
            <a:ext cx="3117272" cy="2499805"/>
          </a:xfrm>
          <a:prstGeom prst="wedgeRoundRectCallout">
            <a:avLst>
              <a:gd name="adj1" fmla="val -70610"/>
              <a:gd name="adj2" fmla="val 18644"/>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4"/>
          <p:cNvSpPr txBox="1"/>
          <p:nvPr/>
        </p:nvSpPr>
        <p:spPr>
          <a:xfrm>
            <a:off x="1996498" y="1426095"/>
            <a:ext cx="3009337" cy="2386807"/>
          </a:xfrm>
          <a:prstGeom prst="rect">
            <a:avLst/>
          </a:prstGeom>
        </p:spPr>
        <p:txBody>
          <a:bodyPr wrap="square" lIns="0" tIns="0" rIns="0" bIns="0" rtlCol="0" anchor="t">
            <a:spAutoFit/>
          </a:bodyPr>
          <a:lstStyle/>
          <a:p>
            <a:pPr algn="ctr">
              <a:lnSpc>
                <a:spcPts val="2663"/>
              </a:lnSpc>
            </a:pPr>
            <a:r>
              <a:rPr lang="en-US" sz="1500" dirty="0">
                <a:solidFill>
                  <a:srgbClr val="000000"/>
                </a:solidFill>
                <a:latin typeface="Open Sans Light"/>
              </a:rPr>
              <a:t>In 1953, the co-op starts the business of soapstone carving. It created jobs. Life started to be organized around the co-op. Children would learn to sew traditionally and participate in the business.</a:t>
            </a:r>
          </a:p>
        </p:txBody>
      </p:sp>
      <p:pic>
        <p:nvPicPr>
          <p:cNvPr id="17" name="Picture 17"/>
          <p:cNvPicPr>
            <a:picLocks noChangeAspect="1"/>
          </p:cNvPicPr>
          <p:nvPr/>
        </p:nvPicPr>
        <p:blipFill>
          <a:blip r:embed="rId6"/>
          <a:srcRect/>
          <a:stretch>
            <a:fillRect/>
          </a:stretch>
        </p:blipFill>
        <p:spPr>
          <a:xfrm>
            <a:off x="-130866" y="2324423"/>
            <a:ext cx="2076443" cy="196397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3" name="Group 3"/>
          <p:cNvGrpSpPr/>
          <p:nvPr/>
        </p:nvGrpSpPr>
        <p:grpSpPr>
          <a:xfrm>
            <a:off x="58808" y="3665497"/>
            <a:ext cx="9085191" cy="1407202"/>
            <a:chOff x="0" y="0"/>
            <a:chExt cx="5985155" cy="725437"/>
          </a:xfrm>
        </p:grpSpPr>
        <p:sp>
          <p:nvSpPr>
            <p:cNvPr id="4" name="Freeform 4"/>
            <p:cNvSpPr/>
            <p:nvPr/>
          </p:nvSpPr>
          <p:spPr>
            <a:xfrm>
              <a:off x="0" y="0"/>
              <a:ext cx="5985155" cy="725437"/>
            </a:xfrm>
            <a:custGeom>
              <a:avLst/>
              <a:gdLst/>
              <a:ahLst/>
              <a:cxnLst/>
              <a:rect l="l" t="t" r="r" b="b"/>
              <a:pathLst>
                <a:path w="5985155" h="725437">
                  <a:moveTo>
                    <a:pt x="0" y="0"/>
                  </a:moveTo>
                  <a:lnTo>
                    <a:pt x="5985155" y="0"/>
                  </a:lnTo>
                  <a:lnTo>
                    <a:pt x="5985155" y="725437"/>
                  </a:lnTo>
                  <a:lnTo>
                    <a:pt x="0" y="725437"/>
                  </a:lnTo>
                  <a:close/>
                </a:path>
              </a:pathLst>
            </a:custGeom>
            <a:solidFill>
              <a:srgbClr val="B5E2E8"/>
            </a:solidFill>
          </p:spPr>
          <p:txBody>
            <a:bodyPr/>
            <a:lstStyle/>
            <a:p>
              <a:endParaRPr lang="fr-CA"/>
            </a:p>
          </p:txBody>
        </p:sp>
      </p:grpSp>
      <p:sp>
        <p:nvSpPr>
          <p:cNvPr id="5" name="TextBox 5"/>
          <p:cNvSpPr txBox="1"/>
          <p:nvPr/>
        </p:nvSpPr>
        <p:spPr>
          <a:xfrm>
            <a:off x="256931" y="3814483"/>
            <a:ext cx="5229469" cy="594522"/>
          </a:xfrm>
          <a:prstGeom prst="rect">
            <a:avLst/>
          </a:prstGeom>
        </p:spPr>
        <p:txBody>
          <a:bodyPr wrap="square" lIns="0" tIns="0" rIns="0" bIns="0" rtlCol="0" anchor="t">
            <a:spAutoFit/>
          </a:bodyPr>
          <a:lstStyle/>
          <a:p>
            <a:pPr marL="428620" indent="-428620">
              <a:lnSpc>
                <a:spcPts val="2363"/>
              </a:lnSpc>
              <a:buFont typeface="+mj-lt"/>
              <a:buAutoNum type="arabicPeriod"/>
            </a:pPr>
            <a:r>
              <a:rPr lang="en-US" dirty="0">
                <a:solidFill>
                  <a:srgbClr val="000000"/>
                </a:solidFill>
                <a:latin typeface="Open Sans"/>
              </a:rPr>
              <a:t>Have you ever seen someone carve soapstone?</a:t>
            </a:r>
            <a:br>
              <a:rPr lang="en-US" dirty="0">
                <a:solidFill>
                  <a:srgbClr val="000000"/>
                </a:solidFill>
                <a:latin typeface="Open Sans"/>
              </a:rPr>
            </a:br>
            <a:r>
              <a:rPr lang="en-US" dirty="0">
                <a:solidFill>
                  <a:srgbClr val="000000"/>
                </a:solidFill>
                <a:latin typeface="Open Sans"/>
              </a:rPr>
              <a:t>YES 		NO   </a:t>
            </a:r>
          </a:p>
        </p:txBody>
      </p:sp>
      <p:sp>
        <p:nvSpPr>
          <p:cNvPr id="6" name="TextBox 6"/>
          <p:cNvSpPr txBox="1"/>
          <p:nvPr/>
        </p:nvSpPr>
        <p:spPr>
          <a:xfrm>
            <a:off x="1571406" y="-53578"/>
            <a:ext cx="6001189" cy="503279"/>
          </a:xfrm>
          <a:prstGeom prst="rect">
            <a:avLst/>
          </a:prstGeom>
        </p:spPr>
        <p:txBody>
          <a:bodyPr lIns="0" tIns="0" rIns="0" bIns="0" rtlCol="0" anchor="t">
            <a:spAutoFit/>
          </a:bodyPr>
          <a:lstStyle/>
          <a:p>
            <a:pPr algn="ctr">
              <a:lnSpc>
                <a:spcPts val="4200"/>
              </a:lnSpc>
            </a:pPr>
            <a:r>
              <a:rPr lang="en-US" sz="3000">
                <a:solidFill>
                  <a:srgbClr val="1E6090"/>
                </a:solidFill>
                <a:latin typeface="Open Sans Extra Bold"/>
              </a:rPr>
              <a:t>The soapstone business </a:t>
            </a:r>
          </a:p>
        </p:txBody>
      </p:sp>
      <p:grpSp>
        <p:nvGrpSpPr>
          <p:cNvPr id="7" name="Group 7"/>
          <p:cNvGrpSpPr/>
          <p:nvPr/>
        </p:nvGrpSpPr>
        <p:grpSpPr>
          <a:xfrm>
            <a:off x="146918" y="767450"/>
            <a:ext cx="4411939" cy="2026962"/>
            <a:chOff x="0" y="0"/>
            <a:chExt cx="6997696" cy="3018122"/>
          </a:xfrm>
        </p:grpSpPr>
        <p:grpSp>
          <p:nvGrpSpPr>
            <p:cNvPr id="8" name="Group 8"/>
            <p:cNvGrpSpPr/>
            <p:nvPr/>
          </p:nvGrpSpPr>
          <p:grpSpPr>
            <a:xfrm>
              <a:off x="0" y="0"/>
              <a:ext cx="6997696" cy="3018122"/>
              <a:chOff x="0" y="0"/>
              <a:chExt cx="9824273" cy="5604718"/>
            </a:xfrm>
          </p:grpSpPr>
          <p:sp>
            <p:nvSpPr>
              <p:cNvPr id="9" name="Freeform 9"/>
              <p:cNvSpPr/>
              <p:nvPr/>
            </p:nvSpPr>
            <p:spPr>
              <a:xfrm>
                <a:off x="0" y="0"/>
                <a:ext cx="9824273" cy="5604718"/>
              </a:xfrm>
              <a:custGeom>
                <a:avLst/>
                <a:gdLst/>
                <a:ahLst/>
                <a:cxnLst/>
                <a:rect l="l" t="t" r="r" b="b"/>
                <a:pathLst>
                  <a:path w="9824273" h="5604718">
                    <a:moveTo>
                      <a:pt x="9824273" y="439420"/>
                    </a:moveTo>
                    <a:lnTo>
                      <a:pt x="9824273" y="3918158"/>
                    </a:lnTo>
                    <a:cubicBezTo>
                      <a:pt x="9824273" y="4160728"/>
                      <a:pt x="9627423" y="4357578"/>
                      <a:pt x="9384854" y="4357578"/>
                    </a:cubicBezTo>
                    <a:lnTo>
                      <a:pt x="1780540" y="4357578"/>
                    </a:lnTo>
                    <a:cubicBezTo>
                      <a:pt x="1925320" y="4784298"/>
                      <a:pt x="2146300" y="5186888"/>
                      <a:pt x="2298700" y="5604718"/>
                    </a:cubicBezTo>
                    <a:cubicBezTo>
                      <a:pt x="2123440" y="5350718"/>
                      <a:pt x="1510030" y="4835098"/>
                      <a:pt x="1162050" y="4357578"/>
                    </a:cubicBezTo>
                    <a:lnTo>
                      <a:pt x="439420" y="4357578"/>
                    </a:lnTo>
                    <a:cubicBezTo>
                      <a:pt x="196850" y="4357579"/>
                      <a:pt x="0" y="4160729"/>
                      <a:pt x="0" y="3918159"/>
                    </a:cubicBezTo>
                    <a:lnTo>
                      <a:pt x="0" y="439420"/>
                    </a:lnTo>
                    <a:cubicBezTo>
                      <a:pt x="0" y="196850"/>
                      <a:pt x="196850" y="0"/>
                      <a:pt x="439420" y="0"/>
                    </a:cubicBezTo>
                    <a:lnTo>
                      <a:pt x="9384854" y="0"/>
                    </a:lnTo>
                    <a:cubicBezTo>
                      <a:pt x="9627423" y="0"/>
                      <a:pt x="9824273" y="196850"/>
                      <a:pt x="9824273" y="439420"/>
                    </a:cubicBezTo>
                    <a:close/>
                  </a:path>
                </a:pathLst>
              </a:custGeom>
              <a:solidFill>
                <a:srgbClr val="9AA7B2"/>
              </a:solidFill>
            </p:spPr>
            <p:txBody>
              <a:bodyPr/>
              <a:lstStyle/>
              <a:p>
                <a:endParaRPr lang="fr-CA"/>
              </a:p>
            </p:txBody>
          </p:sp>
        </p:grpSp>
        <p:sp>
          <p:nvSpPr>
            <p:cNvPr id="10" name="TextBox 10"/>
            <p:cNvSpPr txBox="1"/>
            <p:nvPr/>
          </p:nvSpPr>
          <p:spPr>
            <a:xfrm>
              <a:off x="199353" y="167440"/>
              <a:ext cx="6713364" cy="1577614"/>
            </a:xfrm>
            <a:prstGeom prst="rect">
              <a:avLst/>
            </a:prstGeom>
          </p:spPr>
          <p:txBody>
            <a:bodyPr wrap="square" lIns="0" tIns="0" rIns="0" bIns="0" rtlCol="0" anchor="t">
              <a:spAutoFit/>
            </a:bodyPr>
            <a:lstStyle/>
            <a:p>
              <a:pPr algn="ctr">
                <a:lnSpc>
                  <a:spcPts val="21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Artists would carve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soapstones</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just as our elders had taught them. They pursued the transmission of traditional art. They are talented, and their work is known everywhere. </a:t>
              </a:r>
            </a:p>
          </p:txBody>
        </p:sp>
      </p:grpSp>
      <p:pic>
        <p:nvPicPr>
          <p:cNvPr id="14" name="Picture 14"/>
          <p:cNvPicPr>
            <a:picLocks noChangeAspect="1"/>
          </p:cNvPicPr>
          <p:nvPr/>
        </p:nvPicPr>
        <p:blipFill>
          <a:blip r:embed="rId3"/>
          <a:srcRect b="64094"/>
          <a:stretch>
            <a:fillRect/>
          </a:stretch>
        </p:blipFill>
        <p:spPr>
          <a:xfrm>
            <a:off x="7901902" y="803779"/>
            <a:ext cx="1242098" cy="376609"/>
          </a:xfrm>
          <a:prstGeom prst="rect">
            <a:avLst/>
          </a:prstGeom>
        </p:spPr>
      </p:pic>
      <p:sp>
        <p:nvSpPr>
          <p:cNvPr id="18" name="TextBox 18"/>
          <p:cNvSpPr txBox="1"/>
          <p:nvPr/>
        </p:nvSpPr>
        <p:spPr>
          <a:xfrm>
            <a:off x="1196579" y="-164029"/>
            <a:ext cx="2057403" cy="7659052"/>
          </a:xfrm>
          <a:prstGeom prst="rect">
            <a:avLst/>
          </a:prstGeom>
        </p:spPr>
        <p:txBody>
          <a:bodyPr lIns="47625" tIns="47625" rIns="47625" bIns="47625" rtlCol="0" anchor="ctr"/>
          <a:lstStyle/>
          <a:p>
            <a:pPr algn="ctr">
              <a:lnSpc>
                <a:spcPts val="1575"/>
              </a:lnSpc>
            </a:pPr>
            <a:endParaRPr sz="1583"/>
          </a:p>
        </p:txBody>
      </p:sp>
      <p:pic>
        <p:nvPicPr>
          <p:cNvPr id="20" name="Picture 20"/>
          <p:cNvPicPr>
            <a:picLocks noChangeAspect="1"/>
          </p:cNvPicPr>
          <p:nvPr/>
        </p:nvPicPr>
        <p:blipFill>
          <a:blip r:embed="rId4"/>
          <a:srcRect/>
          <a:stretch>
            <a:fillRect/>
          </a:stretch>
        </p:blipFill>
        <p:spPr>
          <a:xfrm>
            <a:off x="605139" y="2000426"/>
            <a:ext cx="1794397" cy="1697200"/>
          </a:xfrm>
          <a:prstGeom prst="rect">
            <a:avLst/>
          </a:prstGeom>
        </p:spPr>
      </p:pic>
      <p:pic>
        <p:nvPicPr>
          <p:cNvPr id="21" name="Picture 21"/>
          <p:cNvPicPr>
            <a:picLocks noChangeAspect="1"/>
          </p:cNvPicPr>
          <p:nvPr/>
        </p:nvPicPr>
        <p:blipFill>
          <a:blip r:embed="rId5"/>
          <a:srcRect/>
          <a:stretch>
            <a:fillRect/>
          </a:stretch>
        </p:blipFill>
        <p:spPr>
          <a:xfrm>
            <a:off x="1" y="5489336"/>
            <a:ext cx="1388864" cy="1385452"/>
          </a:xfrm>
          <a:prstGeom prst="rect">
            <a:avLst/>
          </a:prstGeom>
        </p:spPr>
      </p:pic>
      <p:pic>
        <p:nvPicPr>
          <p:cNvPr id="26" name="Image 25">
            <a:extLst>
              <a:ext uri="{FF2B5EF4-FFF2-40B4-BE49-F238E27FC236}">
                <a16:creationId xmlns:a16="http://schemas.microsoft.com/office/drawing/2014/main" id="{D1D44F5F-7150-044E-1C9D-9E3A7D6373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8461" y="1403761"/>
            <a:ext cx="3512932" cy="52773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Rectangle 26">
            <a:extLst>
              <a:ext uri="{FF2B5EF4-FFF2-40B4-BE49-F238E27FC236}">
                <a16:creationId xmlns:a16="http://schemas.microsoft.com/office/drawing/2014/main" id="{43CF81BD-5FF6-6958-DB9E-13CA292BF517}"/>
              </a:ext>
            </a:extLst>
          </p:cNvPr>
          <p:cNvSpPr/>
          <p:nvPr/>
        </p:nvSpPr>
        <p:spPr>
          <a:xfrm>
            <a:off x="1303284" y="419967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8" name="Rectangle 27">
            <a:extLst>
              <a:ext uri="{FF2B5EF4-FFF2-40B4-BE49-F238E27FC236}">
                <a16:creationId xmlns:a16="http://schemas.microsoft.com/office/drawing/2014/main" id="{2551C096-A097-7B0E-6DC4-F07B9B56A7D9}"/>
              </a:ext>
            </a:extLst>
          </p:cNvPr>
          <p:cNvSpPr/>
          <p:nvPr/>
        </p:nvSpPr>
        <p:spPr>
          <a:xfrm>
            <a:off x="2561321" y="4199681"/>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grpSp>
        <p:nvGrpSpPr>
          <p:cNvPr id="11" name="Group 11"/>
          <p:cNvGrpSpPr/>
          <p:nvPr/>
        </p:nvGrpSpPr>
        <p:grpSpPr>
          <a:xfrm>
            <a:off x="1196578" y="5502899"/>
            <a:ext cx="4975980" cy="1295065"/>
            <a:chOff x="0" y="0"/>
            <a:chExt cx="21733251" cy="4965700"/>
          </a:xfrm>
        </p:grpSpPr>
        <p:sp>
          <p:nvSpPr>
            <p:cNvPr id="12" name="Freeform 12"/>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2" name="Ellipse 1">
            <a:extLst>
              <a:ext uri="{FF2B5EF4-FFF2-40B4-BE49-F238E27FC236}">
                <a16:creationId xmlns:a16="http://schemas.microsoft.com/office/drawing/2014/main" id="{9DC55F4C-3D1A-82D3-F8D9-8F0EEDCF506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38</a:t>
            </a:r>
          </a:p>
        </p:txBody>
      </p:sp>
      <p:sp>
        <p:nvSpPr>
          <p:cNvPr id="13" name="TextBox 13"/>
          <p:cNvSpPr txBox="1"/>
          <p:nvPr/>
        </p:nvSpPr>
        <p:spPr>
          <a:xfrm>
            <a:off x="1529842" y="5704103"/>
            <a:ext cx="4542257" cy="790216"/>
          </a:xfrm>
          <a:prstGeom prst="rect">
            <a:avLst/>
          </a:prstGeom>
        </p:spPr>
        <p:txBody>
          <a:bodyPr lIns="0" tIns="0" rIns="0" bIns="0" rtlCol="0" anchor="t">
            <a:spAutoFit/>
          </a:bodyPr>
          <a:lstStyle/>
          <a:p>
            <a:pPr algn="ctr">
              <a:lnSpc>
                <a:spcPts val="2137"/>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Selling art in the South allowed the members of the co-op to make money, to organize the community and to insure their sedentary survival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7FCF6913-1FAE-7918-1408-A13682B02A6C}"/>
              </a:ext>
            </a:extLst>
          </p:cNvPr>
          <p:cNvPicPr>
            <a:picLocks noChangeAspect="1"/>
          </p:cNvPicPr>
          <p:nvPr/>
        </p:nvPicPr>
        <p:blipFill rotWithShape="1">
          <a:blip r:embed="rId3"/>
          <a:srcRect t="392" r="36459" b="53006"/>
          <a:stretch/>
        </p:blipFill>
        <p:spPr>
          <a:xfrm>
            <a:off x="310821" y="2033692"/>
            <a:ext cx="3712500" cy="1886680"/>
          </a:xfrm>
          <a:prstGeom prst="rect">
            <a:avLst/>
          </a:prstGeom>
        </p:spPr>
      </p:pic>
      <p:sp>
        <p:nvSpPr>
          <p:cNvPr id="11" name="TextBox 3">
            <a:extLst>
              <a:ext uri="{FF2B5EF4-FFF2-40B4-BE49-F238E27FC236}">
                <a16:creationId xmlns:a16="http://schemas.microsoft.com/office/drawing/2014/main" id="{066D9378-918E-60D2-66DF-C39C50BF9D8D}"/>
              </a:ext>
            </a:extLst>
          </p:cNvPr>
          <p:cNvSpPr txBox="1"/>
          <p:nvPr/>
        </p:nvSpPr>
        <p:spPr>
          <a:xfrm>
            <a:off x="-254232" y="1663583"/>
            <a:ext cx="3723000" cy="371897"/>
          </a:xfrm>
          <a:prstGeom prst="rect">
            <a:avLst/>
          </a:prstGeom>
        </p:spPr>
        <p:txBody>
          <a:bodyPr wrap="square" lIns="0" tIns="0" rIns="0" bIns="0" rtlCol="0" anchor="t">
            <a:spAutoFit/>
          </a:bodyPr>
          <a:lstStyle/>
          <a:p>
            <a:pPr algn="ctr">
              <a:lnSpc>
                <a:spcPts val="2887"/>
              </a:lnSpc>
            </a:pPr>
            <a:r>
              <a:rPr lang="en-US" sz="2625">
                <a:latin typeface="Open Sans Extra Bold"/>
              </a:rPr>
              <a:t>COMPETENCY 1</a:t>
            </a:r>
          </a:p>
        </p:txBody>
      </p:sp>
      <p:pic>
        <p:nvPicPr>
          <p:cNvPr id="12" name="Picture 2">
            <a:extLst>
              <a:ext uri="{FF2B5EF4-FFF2-40B4-BE49-F238E27FC236}">
                <a16:creationId xmlns:a16="http://schemas.microsoft.com/office/drawing/2014/main" id="{B8D007C5-D64A-2C57-C407-A5A51F15C238}"/>
              </a:ext>
            </a:extLst>
          </p:cNvPr>
          <p:cNvPicPr>
            <a:picLocks noChangeAspect="1"/>
          </p:cNvPicPr>
          <p:nvPr/>
        </p:nvPicPr>
        <p:blipFill rotWithShape="1">
          <a:blip r:embed="rId4"/>
          <a:srcRect t="783" r="34817" b="52976"/>
          <a:stretch/>
        </p:blipFill>
        <p:spPr>
          <a:xfrm>
            <a:off x="354295" y="4448584"/>
            <a:ext cx="3712500" cy="1817073"/>
          </a:xfrm>
          <a:prstGeom prst="rect">
            <a:avLst/>
          </a:prstGeom>
        </p:spPr>
      </p:pic>
      <p:sp>
        <p:nvSpPr>
          <p:cNvPr id="13" name="TextBox 3">
            <a:extLst>
              <a:ext uri="{FF2B5EF4-FFF2-40B4-BE49-F238E27FC236}">
                <a16:creationId xmlns:a16="http://schemas.microsoft.com/office/drawing/2014/main" id="{DBEECF2D-B07A-4812-74AB-0B883460B16C}"/>
              </a:ext>
            </a:extLst>
          </p:cNvPr>
          <p:cNvSpPr txBox="1"/>
          <p:nvPr/>
        </p:nvSpPr>
        <p:spPr>
          <a:xfrm>
            <a:off x="354296" y="4075884"/>
            <a:ext cx="2611867" cy="371897"/>
          </a:xfrm>
          <a:prstGeom prst="rect">
            <a:avLst/>
          </a:prstGeom>
        </p:spPr>
        <p:txBody>
          <a:bodyPr wrap="square" lIns="0" tIns="0" rIns="0" bIns="0" rtlCol="0" anchor="t">
            <a:spAutoFit/>
          </a:bodyPr>
          <a:lstStyle/>
          <a:p>
            <a:pPr algn="ctr">
              <a:lnSpc>
                <a:spcPts val="2887"/>
              </a:lnSpc>
            </a:pPr>
            <a:r>
              <a:rPr lang="en-US" sz="2625">
                <a:latin typeface="Open Sans Extra Bold"/>
              </a:rPr>
              <a:t>COMPETENCY 2 </a:t>
            </a:r>
          </a:p>
        </p:txBody>
      </p:sp>
      <p:pic>
        <p:nvPicPr>
          <p:cNvPr id="14" name="Picture 2">
            <a:extLst>
              <a:ext uri="{FF2B5EF4-FFF2-40B4-BE49-F238E27FC236}">
                <a16:creationId xmlns:a16="http://schemas.microsoft.com/office/drawing/2014/main" id="{FFDE39CA-D2FF-0748-4BFE-662FD47937BD}"/>
              </a:ext>
            </a:extLst>
          </p:cNvPr>
          <p:cNvPicPr>
            <a:picLocks noChangeAspect="1"/>
          </p:cNvPicPr>
          <p:nvPr/>
        </p:nvPicPr>
        <p:blipFill rotWithShape="1">
          <a:blip r:embed="rId5"/>
          <a:srcRect r="34375" b="50000"/>
          <a:stretch/>
        </p:blipFill>
        <p:spPr>
          <a:xfrm>
            <a:off x="5068010" y="3072859"/>
            <a:ext cx="3712500" cy="2006048"/>
          </a:xfrm>
          <a:prstGeom prst="rect">
            <a:avLst/>
          </a:prstGeom>
        </p:spPr>
      </p:pic>
      <p:sp>
        <p:nvSpPr>
          <p:cNvPr id="15" name="TextBox 3">
            <a:extLst>
              <a:ext uri="{FF2B5EF4-FFF2-40B4-BE49-F238E27FC236}">
                <a16:creationId xmlns:a16="http://schemas.microsoft.com/office/drawing/2014/main" id="{2E2DEC44-3147-FB5C-4458-D8B04A5E0EA9}"/>
              </a:ext>
            </a:extLst>
          </p:cNvPr>
          <p:cNvSpPr txBox="1"/>
          <p:nvPr/>
        </p:nvSpPr>
        <p:spPr>
          <a:xfrm>
            <a:off x="4533876" y="2733623"/>
            <a:ext cx="3723000" cy="371897"/>
          </a:xfrm>
          <a:prstGeom prst="rect">
            <a:avLst/>
          </a:prstGeom>
        </p:spPr>
        <p:txBody>
          <a:bodyPr wrap="square" lIns="0" tIns="0" rIns="0" bIns="0" rtlCol="0" anchor="t">
            <a:spAutoFit/>
          </a:bodyPr>
          <a:lstStyle/>
          <a:p>
            <a:pPr algn="ctr">
              <a:lnSpc>
                <a:spcPts val="2887"/>
              </a:lnSpc>
            </a:pPr>
            <a:r>
              <a:rPr lang="en-US" sz="2625">
                <a:latin typeface="Open Sans Extra Bold"/>
              </a:rPr>
              <a:t>COMPETENCY 3 </a:t>
            </a:r>
          </a:p>
        </p:txBody>
      </p:sp>
      <p:sp>
        <p:nvSpPr>
          <p:cNvPr id="2" name="TextBox 18">
            <a:extLst>
              <a:ext uri="{FF2B5EF4-FFF2-40B4-BE49-F238E27FC236}">
                <a16:creationId xmlns:a16="http://schemas.microsoft.com/office/drawing/2014/main" id="{3F4F85A0-1441-E470-3951-7A17EE8EA72B}"/>
              </a:ext>
            </a:extLst>
          </p:cNvPr>
          <p:cNvSpPr txBox="1"/>
          <p:nvPr/>
        </p:nvSpPr>
        <p:spPr>
          <a:xfrm>
            <a:off x="242481" y="0"/>
            <a:ext cx="8659037" cy="1748492"/>
          </a:xfrm>
          <a:prstGeom prst="rect">
            <a:avLst/>
          </a:prstGeom>
        </p:spPr>
        <p:txBody>
          <a:bodyPr wrap="square" lIns="0" tIns="0" rIns="0" bIns="0" rtlCol="0" anchor="t">
            <a:spAutoFit/>
          </a:bodyPr>
          <a:lstStyle/>
          <a:p>
            <a:pPr algn="ctr">
              <a:lnSpc>
                <a:spcPts val="4594"/>
              </a:lnSpc>
            </a:pPr>
            <a:r>
              <a:rPr lang="en-US" sz="2800" dirty="0">
                <a:solidFill>
                  <a:srgbClr val="1E6090"/>
                </a:solidFill>
                <a:latin typeface="League Spartan"/>
              </a:rPr>
              <a:t>Geography, History and Citizenship Education Competencies in cycles 2 and 3 </a:t>
            </a:r>
          </a:p>
          <a:p>
            <a:pPr algn="ctr">
              <a:lnSpc>
                <a:spcPts val="4594"/>
              </a:lnSpc>
            </a:pPr>
            <a:r>
              <a:rPr lang="en-US" sz="2800" dirty="0">
                <a:solidFill>
                  <a:srgbClr val="1E6090"/>
                </a:solidFill>
                <a:latin typeface="League Spartan"/>
              </a:rPr>
              <a:t>(program from the MEQ)</a:t>
            </a:r>
          </a:p>
        </p:txBody>
      </p:sp>
      <p:sp>
        <p:nvSpPr>
          <p:cNvPr id="9" name="Ellipse 8">
            <a:extLst>
              <a:ext uri="{FF2B5EF4-FFF2-40B4-BE49-F238E27FC236}">
                <a16:creationId xmlns:a16="http://schemas.microsoft.com/office/drawing/2014/main" id="{C8A044FC-882C-83B7-7E9E-89969BB7898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B5EE792A-4FD6-E1A4-F314-421E5E5F6041}"/>
              </a:ext>
            </a:extLst>
          </p:cNvPr>
          <p:cNvSpPr/>
          <p:nvPr/>
        </p:nvSpPr>
        <p:spPr>
          <a:xfrm>
            <a:off x="-1" y="5209523"/>
            <a:ext cx="9143999" cy="8902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Box 10"/>
          <p:cNvSpPr txBox="1"/>
          <p:nvPr/>
        </p:nvSpPr>
        <p:spPr>
          <a:xfrm>
            <a:off x="205191" y="193340"/>
            <a:ext cx="8760389" cy="503279"/>
          </a:xfrm>
          <a:prstGeom prst="rect">
            <a:avLst/>
          </a:prstGeom>
        </p:spPr>
        <p:txBody>
          <a:bodyPr wrap="square" lIns="0" tIns="0" rIns="0" bIns="0" rtlCol="0" anchor="t">
            <a:spAutoFit/>
          </a:bodyPr>
          <a:lstStyle/>
          <a:p>
            <a:pPr algn="ctr">
              <a:lnSpc>
                <a:spcPts val="4200"/>
              </a:lnSpc>
            </a:pPr>
            <a:r>
              <a:rPr lang="en-US" sz="3000" dirty="0">
                <a:solidFill>
                  <a:srgbClr val="1E6090"/>
                </a:solidFill>
                <a:latin typeface="Open Sans Extra Bold"/>
              </a:rPr>
              <a:t>The </a:t>
            </a:r>
            <a:r>
              <a:rPr lang="en-US" sz="3000" dirty="0" err="1">
                <a:solidFill>
                  <a:srgbClr val="1E6090"/>
                </a:solidFill>
                <a:latin typeface="Open Sans Extra Bold"/>
              </a:rPr>
              <a:t>soapstones</a:t>
            </a:r>
            <a:r>
              <a:rPr lang="en-US" sz="3000" dirty="0">
                <a:solidFill>
                  <a:srgbClr val="1E6090"/>
                </a:solidFill>
                <a:latin typeface="Open Sans Extra Bold"/>
              </a:rPr>
              <a:t> carving business </a:t>
            </a:r>
          </a:p>
        </p:txBody>
      </p:sp>
      <p:grpSp>
        <p:nvGrpSpPr>
          <p:cNvPr id="57" name="Groupe 56">
            <a:extLst>
              <a:ext uri="{FF2B5EF4-FFF2-40B4-BE49-F238E27FC236}">
                <a16:creationId xmlns:a16="http://schemas.microsoft.com/office/drawing/2014/main" id="{10375922-0DE8-EC57-CDD8-DE7F36C2B183}"/>
              </a:ext>
            </a:extLst>
          </p:cNvPr>
          <p:cNvGrpSpPr/>
          <p:nvPr/>
        </p:nvGrpSpPr>
        <p:grpSpPr>
          <a:xfrm>
            <a:off x="4075317" y="910439"/>
            <a:ext cx="1336169" cy="1414593"/>
            <a:chOff x="4132121" y="1293119"/>
            <a:chExt cx="1171732" cy="1335237"/>
          </a:xfrm>
        </p:grpSpPr>
        <p:grpSp>
          <p:nvGrpSpPr>
            <p:cNvPr id="23" name="Groupe 22">
              <a:extLst>
                <a:ext uri="{FF2B5EF4-FFF2-40B4-BE49-F238E27FC236}">
                  <a16:creationId xmlns:a16="http://schemas.microsoft.com/office/drawing/2014/main" id="{A80915FF-18DF-978D-5BDB-7B0DEA213AE8}"/>
                </a:ext>
              </a:extLst>
            </p:cNvPr>
            <p:cNvGrpSpPr/>
            <p:nvPr/>
          </p:nvGrpSpPr>
          <p:grpSpPr>
            <a:xfrm>
              <a:off x="4132121" y="1293119"/>
              <a:ext cx="1139428" cy="1335237"/>
              <a:chOff x="5148397" y="1213001"/>
              <a:chExt cx="1139428" cy="1335237"/>
            </a:xfrm>
          </p:grpSpPr>
          <p:grpSp>
            <p:nvGrpSpPr>
              <p:cNvPr id="30" name="Group 8">
                <a:extLst>
                  <a:ext uri="{FF2B5EF4-FFF2-40B4-BE49-F238E27FC236}">
                    <a16:creationId xmlns:a16="http://schemas.microsoft.com/office/drawing/2014/main" id="{A47A85CA-1E0F-13C4-2FFF-DFAC9FA8E5CE}"/>
                  </a:ext>
                </a:extLst>
              </p:cNvPr>
              <p:cNvGrpSpPr/>
              <p:nvPr/>
            </p:nvGrpSpPr>
            <p:grpSpPr>
              <a:xfrm>
                <a:off x="5148397" y="1213001"/>
                <a:ext cx="1139428" cy="1335237"/>
                <a:chOff x="-916104" y="55238"/>
                <a:chExt cx="1913890" cy="1913890"/>
              </a:xfrm>
            </p:grpSpPr>
            <p:sp>
              <p:nvSpPr>
                <p:cNvPr id="41" name="Freeform 9">
                  <a:extLst>
                    <a:ext uri="{FF2B5EF4-FFF2-40B4-BE49-F238E27FC236}">
                      <a16:creationId xmlns:a16="http://schemas.microsoft.com/office/drawing/2014/main" id="{9EA9D45C-C7F1-0CBC-88E2-F74CAEE47C18}"/>
                    </a:ext>
                  </a:extLst>
                </p:cNvPr>
                <p:cNvSpPr/>
                <p:nvPr/>
              </p:nvSpPr>
              <p:spPr>
                <a:xfrm>
                  <a:off x="-916104"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40" name="TextBox 14">
                <a:extLst>
                  <a:ext uri="{FF2B5EF4-FFF2-40B4-BE49-F238E27FC236}">
                    <a16:creationId xmlns:a16="http://schemas.microsoft.com/office/drawing/2014/main" id="{A5F5E399-F4EC-3A4D-14F1-EF059785156B}"/>
                  </a:ext>
                </a:extLst>
              </p:cNvPr>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en-US" sz="1125">
                  <a:solidFill>
                    <a:srgbClr val="000000"/>
                  </a:solidFill>
                  <a:latin typeface="Open Sans Light"/>
                </a:endParaRPr>
              </a:p>
            </p:txBody>
          </p:sp>
        </p:grpSp>
        <p:sp>
          <p:nvSpPr>
            <p:cNvPr id="13" name="TextBox 13"/>
            <p:cNvSpPr txBox="1"/>
            <p:nvPr/>
          </p:nvSpPr>
          <p:spPr>
            <a:xfrm>
              <a:off x="4132122" y="1443184"/>
              <a:ext cx="1171731" cy="782300"/>
            </a:xfrm>
            <a:prstGeom prst="rect">
              <a:avLst/>
            </a:prstGeom>
          </p:spPr>
          <p:txBody>
            <a:bodyPr wrap="square" lIns="0" tIns="0" rIns="0" bIns="0" rtlCol="0" anchor="t">
              <a:spAutoFit/>
            </a:bodyPr>
            <a:lstStyle/>
            <a:p>
              <a:pPr algn="ctr">
                <a:lnSpc>
                  <a:spcPts val="2355"/>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We get together </a:t>
              </a:r>
            </a:p>
            <a:p>
              <a:pPr algn="ctr">
                <a:lnSpc>
                  <a:spcPts val="2355"/>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to share our creations</a:t>
              </a:r>
            </a:p>
          </p:txBody>
        </p:sp>
      </p:grpSp>
      <p:grpSp>
        <p:nvGrpSpPr>
          <p:cNvPr id="44" name="Groupe 43">
            <a:extLst>
              <a:ext uri="{FF2B5EF4-FFF2-40B4-BE49-F238E27FC236}">
                <a16:creationId xmlns:a16="http://schemas.microsoft.com/office/drawing/2014/main" id="{37FCFFBD-EE45-F3A9-1BFC-DB9ABEE0E33D}"/>
              </a:ext>
            </a:extLst>
          </p:cNvPr>
          <p:cNvGrpSpPr/>
          <p:nvPr/>
        </p:nvGrpSpPr>
        <p:grpSpPr>
          <a:xfrm>
            <a:off x="6675819" y="910439"/>
            <a:ext cx="1350000" cy="1350000"/>
            <a:chOff x="5148398" y="1213001"/>
            <a:chExt cx="1139428" cy="1335237"/>
          </a:xfrm>
        </p:grpSpPr>
        <p:grpSp>
          <p:nvGrpSpPr>
            <p:cNvPr id="8" name="Group 8"/>
            <p:cNvGrpSpPr/>
            <p:nvPr/>
          </p:nvGrpSpPr>
          <p:grpSpPr>
            <a:xfrm>
              <a:off x="5148398" y="1213001"/>
              <a:ext cx="1139428" cy="1335237"/>
              <a:chOff x="-916103" y="55238"/>
              <a:chExt cx="1913890" cy="1913890"/>
            </a:xfrm>
          </p:grpSpPr>
          <p:sp>
            <p:nvSpPr>
              <p:cNvPr id="9" name="Freeform 9"/>
              <p:cNvSpPr/>
              <p:nvPr/>
            </p:nvSpPr>
            <p:spPr>
              <a:xfrm>
                <a:off x="-916103"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14" name="TextBox 14"/>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en-US" sz="1125">
                <a:solidFill>
                  <a:srgbClr val="000000"/>
                </a:solidFill>
                <a:latin typeface="Open Sans Light"/>
              </a:endParaRPr>
            </a:p>
          </p:txBody>
        </p:sp>
      </p:grpSp>
      <p:grpSp>
        <p:nvGrpSpPr>
          <p:cNvPr id="15" name="Group 15"/>
          <p:cNvGrpSpPr/>
          <p:nvPr/>
        </p:nvGrpSpPr>
        <p:grpSpPr>
          <a:xfrm>
            <a:off x="6654551" y="2856288"/>
            <a:ext cx="1350000" cy="1350000"/>
            <a:chOff x="-659744" y="120117"/>
            <a:chExt cx="1994732" cy="1994732"/>
          </a:xfrm>
        </p:grpSpPr>
        <p:grpSp>
          <p:nvGrpSpPr>
            <p:cNvPr id="16" name="Group 16"/>
            <p:cNvGrpSpPr/>
            <p:nvPr/>
          </p:nvGrpSpPr>
          <p:grpSpPr>
            <a:xfrm>
              <a:off x="-659744" y="120117"/>
              <a:ext cx="1994732" cy="1994732"/>
              <a:chOff x="-633006" y="115249"/>
              <a:chExt cx="1913890" cy="1913890"/>
            </a:xfrm>
          </p:grpSpPr>
          <p:sp>
            <p:nvSpPr>
              <p:cNvPr id="17" name="Freeform 17"/>
              <p:cNvSpPr/>
              <p:nvPr/>
            </p:nvSpPr>
            <p:spPr>
              <a:xfrm>
                <a:off x="-633006" y="115249"/>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18" name="TextBox 18"/>
            <p:cNvSpPr txBox="1"/>
            <p:nvPr/>
          </p:nvSpPr>
          <p:spPr>
            <a:xfrm>
              <a:off x="-614008" y="382625"/>
              <a:ext cx="1902373" cy="1314837"/>
            </a:xfrm>
            <a:prstGeom prst="rect">
              <a:avLst/>
            </a:prstGeom>
          </p:spPr>
          <p:txBody>
            <a:bodyPr lIns="0" tIns="0" rIns="0" bIns="0" rtlCol="0" anchor="t">
              <a:spAutoFit/>
            </a:bodyPr>
            <a:lstStyle/>
            <a:p>
              <a:pPr algn="ctr">
                <a:lnSpc>
                  <a:spcPts val="2355"/>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The sculptures are sold in the South</a:t>
              </a:r>
            </a:p>
          </p:txBody>
        </p:sp>
      </p:grpSp>
      <p:grpSp>
        <p:nvGrpSpPr>
          <p:cNvPr id="20" name="Group 20"/>
          <p:cNvGrpSpPr/>
          <p:nvPr/>
        </p:nvGrpSpPr>
        <p:grpSpPr>
          <a:xfrm>
            <a:off x="4041941" y="2668065"/>
            <a:ext cx="1350000" cy="1350000"/>
            <a:chOff x="-183357" y="-553642"/>
            <a:chExt cx="1913890" cy="1913890"/>
          </a:xfrm>
        </p:grpSpPr>
        <p:sp>
          <p:nvSpPr>
            <p:cNvPr id="21" name="Freeform 21"/>
            <p:cNvSpPr/>
            <p:nvPr/>
          </p:nvSpPr>
          <p:spPr>
            <a:xfrm>
              <a:off x="-183357" y="-553642"/>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dirty="0"/>
            </a:p>
          </p:txBody>
        </p:sp>
      </p:grpSp>
      <p:grpSp>
        <p:nvGrpSpPr>
          <p:cNvPr id="58" name="Groupe 57">
            <a:extLst>
              <a:ext uri="{FF2B5EF4-FFF2-40B4-BE49-F238E27FC236}">
                <a16:creationId xmlns:a16="http://schemas.microsoft.com/office/drawing/2014/main" id="{E049310E-7608-05DA-9A7F-1E64EA73ED57}"/>
              </a:ext>
            </a:extLst>
          </p:cNvPr>
          <p:cNvGrpSpPr/>
          <p:nvPr/>
        </p:nvGrpSpPr>
        <p:grpSpPr>
          <a:xfrm>
            <a:off x="1258309" y="2668065"/>
            <a:ext cx="1350000" cy="1350000"/>
            <a:chOff x="1776797" y="2915134"/>
            <a:chExt cx="1139428" cy="1335238"/>
          </a:xfrm>
        </p:grpSpPr>
        <p:grpSp>
          <p:nvGrpSpPr>
            <p:cNvPr id="24" name="Group 24"/>
            <p:cNvGrpSpPr/>
            <p:nvPr/>
          </p:nvGrpSpPr>
          <p:grpSpPr>
            <a:xfrm>
              <a:off x="1776797" y="2915134"/>
              <a:ext cx="1139428" cy="1335238"/>
              <a:chOff x="0" y="0"/>
              <a:chExt cx="1913890" cy="1913890"/>
            </a:xfrm>
          </p:grpSpPr>
          <p:sp>
            <p:nvSpPr>
              <p:cNvPr id="25" name="Freeform 2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26" name="TextBox 26"/>
            <p:cNvSpPr txBox="1"/>
            <p:nvPr/>
          </p:nvSpPr>
          <p:spPr>
            <a:xfrm>
              <a:off x="1796318" y="2939020"/>
              <a:ext cx="1086671" cy="1184540"/>
            </a:xfrm>
            <a:prstGeom prst="rect">
              <a:avLst/>
            </a:prstGeom>
          </p:spPr>
          <p:txBody>
            <a:bodyPr wrap="square" lIns="0" tIns="0" rIns="0" bIns="0" rtlCol="0" anchor="t">
              <a:spAutoFit/>
            </a:bodyPr>
            <a:lstStyle/>
            <a:p>
              <a:pPr algn="ctr">
                <a:lnSpc>
                  <a:spcPts val="2355"/>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The whole community benefits from the business </a:t>
              </a:r>
            </a:p>
          </p:txBody>
        </p:sp>
      </p:grpSp>
      <p:sp>
        <p:nvSpPr>
          <p:cNvPr id="27" name="TextBox 27"/>
          <p:cNvSpPr txBox="1"/>
          <p:nvPr/>
        </p:nvSpPr>
        <p:spPr>
          <a:xfrm>
            <a:off x="2075238" y="5719004"/>
            <a:ext cx="6939173" cy="1444242"/>
          </a:xfrm>
          <a:prstGeom prst="rect">
            <a:avLst/>
          </a:prstGeom>
        </p:spPr>
        <p:txBody>
          <a:bodyPr wrap="square" lIns="0" tIns="0" rIns="0" bIns="0" rtlCol="0" anchor="t">
            <a:spAutoFit/>
          </a:bodyPr>
          <a:lstStyle/>
          <a:p>
            <a:pPr>
              <a:lnSpc>
                <a:spcPts val="2887"/>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What are the </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consequences</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of the soapstone carving business? </a:t>
            </a:r>
            <a:b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1500" dirty="0">
                <a:latin typeface="Open Sans" panose="020B0606030504020204" pitchFamily="34" charset="0"/>
                <a:ea typeface="Open Sans" panose="020B0606030504020204" pitchFamily="34" charset="0"/>
                <a:cs typeface="Open Sans" panose="020B0606030504020204" pitchFamily="34" charset="0"/>
              </a:rPr>
              <a:t>__________________________________________________________________________________________________________________________________________________________________________________</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_</a:t>
            </a:r>
          </a:p>
        </p:txBody>
      </p:sp>
      <p:sp>
        <p:nvSpPr>
          <p:cNvPr id="28" name="AutoShape 28"/>
          <p:cNvSpPr/>
          <p:nvPr/>
        </p:nvSpPr>
        <p:spPr>
          <a:xfrm>
            <a:off x="2923692" y="1602885"/>
            <a:ext cx="936296" cy="0"/>
          </a:xfrm>
          <a:prstGeom prst="line">
            <a:avLst/>
          </a:prstGeom>
          <a:ln w="47625" cap="rnd">
            <a:solidFill>
              <a:srgbClr val="000000"/>
            </a:solidFill>
            <a:prstDash val="solid"/>
            <a:headEnd type="none" w="sm" len="sm"/>
            <a:tailEnd type="arrow" w="med" len="sm"/>
          </a:ln>
        </p:spPr>
        <p:txBody>
          <a:bodyPr/>
          <a:lstStyle/>
          <a:p>
            <a:endParaRPr lang="fr-CA"/>
          </a:p>
        </p:txBody>
      </p:sp>
      <p:sp>
        <p:nvSpPr>
          <p:cNvPr id="29" name="AutoShape 29"/>
          <p:cNvSpPr/>
          <p:nvPr/>
        </p:nvSpPr>
        <p:spPr>
          <a:xfrm>
            <a:off x="5651280" y="1650035"/>
            <a:ext cx="842494" cy="0"/>
          </a:xfrm>
          <a:prstGeom prst="line">
            <a:avLst/>
          </a:prstGeom>
          <a:ln w="47625" cap="rnd">
            <a:solidFill>
              <a:srgbClr val="000000"/>
            </a:solidFill>
            <a:prstDash val="solid"/>
            <a:headEnd type="none" w="sm" len="sm"/>
            <a:tailEnd type="arrow" w="med" len="sm"/>
          </a:ln>
        </p:spPr>
        <p:txBody>
          <a:bodyPr/>
          <a:lstStyle/>
          <a:p>
            <a:endParaRPr lang="fr-CA"/>
          </a:p>
        </p:txBody>
      </p:sp>
      <p:sp>
        <p:nvSpPr>
          <p:cNvPr id="31" name="AutoShape 31"/>
          <p:cNvSpPr/>
          <p:nvPr/>
        </p:nvSpPr>
        <p:spPr>
          <a:xfrm rot="-10800000">
            <a:off x="5608700" y="3383156"/>
            <a:ext cx="867224" cy="0"/>
          </a:xfrm>
          <a:prstGeom prst="line">
            <a:avLst/>
          </a:prstGeom>
          <a:ln w="47625" cap="rnd">
            <a:solidFill>
              <a:srgbClr val="000000"/>
            </a:solidFill>
            <a:prstDash val="solid"/>
            <a:headEnd type="none" w="sm" len="sm"/>
            <a:tailEnd type="arrow" w="med" len="sm"/>
          </a:ln>
        </p:spPr>
        <p:txBody>
          <a:bodyPr/>
          <a:lstStyle/>
          <a:p>
            <a:endParaRPr lang="fr-CA"/>
          </a:p>
        </p:txBody>
      </p:sp>
      <p:sp>
        <p:nvSpPr>
          <p:cNvPr id="32" name="AutoShape 32"/>
          <p:cNvSpPr/>
          <p:nvPr/>
        </p:nvSpPr>
        <p:spPr>
          <a:xfrm rot="-10800000">
            <a:off x="2817749" y="3351854"/>
            <a:ext cx="867224" cy="0"/>
          </a:xfrm>
          <a:prstGeom prst="line">
            <a:avLst/>
          </a:prstGeom>
          <a:ln w="47625" cap="rnd">
            <a:solidFill>
              <a:srgbClr val="000000"/>
            </a:solidFill>
            <a:prstDash val="solid"/>
            <a:headEnd type="none" w="sm" len="sm"/>
            <a:tailEnd type="arrow" w="med" len="sm"/>
          </a:ln>
        </p:spPr>
        <p:txBody>
          <a:bodyPr/>
          <a:lstStyle/>
          <a:p>
            <a:endParaRPr lang="fr-CA"/>
          </a:p>
        </p:txBody>
      </p:sp>
      <p:pic>
        <p:nvPicPr>
          <p:cNvPr id="38" name="Picture 38"/>
          <p:cNvPicPr>
            <a:picLocks noChangeAspect="1"/>
          </p:cNvPicPr>
          <p:nvPr/>
        </p:nvPicPr>
        <p:blipFill rotWithShape="1">
          <a:blip r:embed="rId3"/>
          <a:srcRect b="14000"/>
          <a:stretch/>
        </p:blipFill>
        <p:spPr>
          <a:xfrm>
            <a:off x="119913" y="5121309"/>
            <a:ext cx="2113264" cy="1718961"/>
          </a:xfrm>
          <a:prstGeom prst="rect">
            <a:avLst/>
          </a:prstGeom>
        </p:spPr>
      </p:pic>
      <p:sp>
        <p:nvSpPr>
          <p:cNvPr id="54" name="AutoShape 29">
            <a:extLst>
              <a:ext uri="{FF2B5EF4-FFF2-40B4-BE49-F238E27FC236}">
                <a16:creationId xmlns:a16="http://schemas.microsoft.com/office/drawing/2014/main" id="{D1851E1E-3FB0-F25C-8863-51470DA78C4F}"/>
              </a:ext>
            </a:extLst>
          </p:cNvPr>
          <p:cNvSpPr/>
          <p:nvPr/>
        </p:nvSpPr>
        <p:spPr>
          <a:xfrm rot="5400000" flipV="1">
            <a:off x="7054551" y="2607930"/>
            <a:ext cx="534277" cy="15724"/>
          </a:xfrm>
          <a:prstGeom prst="line">
            <a:avLst/>
          </a:prstGeom>
          <a:ln w="47625" cap="rnd">
            <a:solidFill>
              <a:srgbClr val="000000"/>
            </a:solidFill>
            <a:prstDash val="solid"/>
            <a:headEnd type="none" w="sm" len="sm"/>
            <a:tailEnd type="arrow" w="med" len="sm"/>
          </a:ln>
        </p:spPr>
        <p:txBody>
          <a:bodyPr/>
          <a:lstStyle/>
          <a:p>
            <a:endParaRPr lang="fr-CA"/>
          </a:p>
        </p:txBody>
      </p:sp>
      <p:grpSp>
        <p:nvGrpSpPr>
          <p:cNvPr id="59" name="Groupe 58">
            <a:extLst>
              <a:ext uri="{FF2B5EF4-FFF2-40B4-BE49-F238E27FC236}">
                <a16:creationId xmlns:a16="http://schemas.microsoft.com/office/drawing/2014/main" id="{68E9D61A-F231-B491-849C-14F3717046D1}"/>
              </a:ext>
            </a:extLst>
          </p:cNvPr>
          <p:cNvGrpSpPr/>
          <p:nvPr/>
        </p:nvGrpSpPr>
        <p:grpSpPr>
          <a:xfrm>
            <a:off x="1275768" y="1021213"/>
            <a:ext cx="1340376" cy="1303821"/>
            <a:chOff x="1769940" y="1293119"/>
            <a:chExt cx="1139428" cy="1335237"/>
          </a:xfrm>
        </p:grpSpPr>
        <p:grpSp>
          <p:nvGrpSpPr>
            <p:cNvPr id="45" name="Groupe 44">
              <a:extLst>
                <a:ext uri="{FF2B5EF4-FFF2-40B4-BE49-F238E27FC236}">
                  <a16:creationId xmlns:a16="http://schemas.microsoft.com/office/drawing/2014/main" id="{6D361B77-D85D-C30A-25BB-E495B5BB828D}"/>
                </a:ext>
              </a:extLst>
            </p:cNvPr>
            <p:cNvGrpSpPr/>
            <p:nvPr/>
          </p:nvGrpSpPr>
          <p:grpSpPr>
            <a:xfrm>
              <a:off x="1769940" y="1293119"/>
              <a:ext cx="1139428" cy="1335237"/>
              <a:chOff x="5148398" y="1213001"/>
              <a:chExt cx="1139428" cy="1335237"/>
            </a:xfrm>
          </p:grpSpPr>
          <p:grpSp>
            <p:nvGrpSpPr>
              <p:cNvPr id="46" name="Group 8">
                <a:extLst>
                  <a:ext uri="{FF2B5EF4-FFF2-40B4-BE49-F238E27FC236}">
                    <a16:creationId xmlns:a16="http://schemas.microsoft.com/office/drawing/2014/main" id="{34566D0B-BAC1-C3B9-9D09-135C21583043}"/>
                  </a:ext>
                </a:extLst>
              </p:cNvPr>
              <p:cNvGrpSpPr/>
              <p:nvPr/>
            </p:nvGrpSpPr>
            <p:grpSpPr>
              <a:xfrm>
                <a:off x="5148398" y="1213001"/>
                <a:ext cx="1139428" cy="1335237"/>
                <a:chOff x="-916103" y="55238"/>
                <a:chExt cx="1913890" cy="1913890"/>
              </a:xfrm>
            </p:grpSpPr>
            <p:sp>
              <p:nvSpPr>
                <p:cNvPr id="56" name="Freeform 9">
                  <a:extLst>
                    <a:ext uri="{FF2B5EF4-FFF2-40B4-BE49-F238E27FC236}">
                      <a16:creationId xmlns:a16="http://schemas.microsoft.com/office/drawing/2014/main" id="{2576B635-DD81-6B91-A733-C12922FCCCC6}"/>
                    </a:ext>
                  </a:extLst>
                </p:cNvPr>
                <p:cNvSpPr/>
                <p:nvPr/>
              </p:nvSpPr>
              <p:spPr>
                <a:xfrm>
                  <a:off x="-916103"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53" name="TextBox 14">
                <a:extLst>
                  <a:ext uri="{FF2B5EF4-FFF2-40B4-BE49-F238E27FC236}">
                    <a16:creationId xmlns:a16="http://schemas.microsoft.com/office/drawing/2014/main" id="{8F02758D-4D94-89AD-EBBC-F2E24A4616EE}"/>
                  </a:ext>
                </a:extLst>
              </p:cNvPr>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en-US" sz="1125">
                  <a:solidFill>
                    <a:srgbClr val="000000"/>
                  </a:solidFill>
                  <a:latin typeface="Open Sans Light"/>
                </a:endParaRPr>
              </a:p>
            </p:txBody>
          </p:sp>
        </p:grpSp>
        <p:sp>
          <p:nvSpPr>
            <p:cNvPr id="12" name="TextBox 12"/>
            <p:cNvSpPr txBox="1"/>
            <p:nvPr/>
          </p:nvSpPr>
          <p:spPr>
            <a:xfrm>
              <a:off x="1821431" y="1338983"/>
              <a:ext cx="1086672" cy="1184539"/>
            </a:xfrm>
            <a:prstGeom prst="rect">
              <a:avLst/>
            </a:prstGeom>
          </p:spPr>
          <p:txBody>
            <a:bodyPr wrap="square" lIns="0" tIns="0" rIns="0" bIns="0" rtlCol="0" anchor="t">
              <a:spAutoFit/>
            </a:bodyPr>
            <a:lstStyle/>
            <a:p>
              <a:pPr algn="ctr">
                <a:lnSpc>
                  <a:spcPts val="2355"/>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Each artist  in the business carves soapstone </a:t>
              </a:r>
            </a:p>
          </p:txBody>
        </p:sp>
      </p:grpSp>
      <p:grpSp>
        <p:nvGrpSpPr>
          <p:cNvPr id="5" name="Group 16">
            <a:extLst>
              <a:ext uri="{FF2B5EF4-FFF2-40B4-BE49-F238E27FC236}">
                <a16:creationId xmlns:a16="http://schemas.microsoft.com/office/drawing/2014/main" id="{0C5C0626-F837-2984-9C16-658D27D586D2}"/>
              </a:ext>
            </a:extLst>
          </p:cNvPr>
          <p:cNvGrpSpPr/>
          <p:nvPr/>
        </p:nvGrpSpPr>
        <p:grpSpPr>
          <a:xfrm>
            <a:off x="4047070" y="2741186"/>
            <a:ext cx="1349999" cy="1350000"/>
            <a:chOff x="-5983819" y="-513247"/>
            <a:chExt cx="2418759" cy="2064054"/>
          </a:xfrm>
        </p:grpSpPr>
        <p:sp>
          <p:nvSpPr>
            <p:cNvPr id="7" name="Freeform 17">
              <a:extLst>
                <a:ext uri="{FF2B5EF4-FFF2-40B4-BE49-F238E27FC236}">
                  <a16:creationId xmlns:a16="http://schemas.microsoft.com/office/drawing/2014/main" id="{02E96A8F-BDA9-2CF0-5FCD-33DAED63A413}"/>
                </a:ext>
              </a:extLst>
            </p:cNvPr>
            <p:cNvSpPr/>
            <p:nvPr/>
          </p:nvSpPr>
          <p:spPr>
            <a:xfrm>
              <a:off x="-5983819" y="-513247"/>
              <a:ext cx="2418759" cy="2064054"/>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rgbClr val="C00000"/>
              </a:solidFill>
              <a:prstDash val="lgDash"/>
            </a:ln>
          </p:spPr>
          <p:txBody>
            <a:bodyPr/>
            <a:lstStyle/>
            <a:p>
              <a:endParaRPr lang="fr-CA"/>
            </a:p>
          </p:txBody>
        </p:sp>
      </p:grpSp>
      <p:sp>
        <p:nvSpPr>
          <p:cNvPr id="33" name="Freeform 9">
            <a:extLst>
              <a:ext uri="{FF2B5EF4-FFF2-40B4-BE49-F238E27FC236}">
                <a16:creationId xmlns:a16="http://schemas.microsoft.com/office/drawing/2014/main" id="{18BD7823-1A5C-698B-063E-097ED11D5F6A}"/>
              </a:ext>
            </a:extLst>
          </p:cNvPr>
          <p:cNvSpPr/>
          <p:nvPr/>
        </p:nvSpPr>
        <p:spPr>
          <a:xfrm>
            <a:off x="6765535" y="975035"/>
            <a:ext cx="1128032" cy="1279308"/>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rgbClr val="C00000"/>
            </a:solidFill>
            <a:prstDash val="lgDash"/>
          </a:ln>
        </p:spPr>
        <p:txBody>
          <a:bodyPr/>
          <a:lstStyle/>
          <a:p>
            <a:endParaRPr lang="fr-CA" sz="1583" dirty="0"/>
          </a:p>
        </p:txBody>
      </p:sp>
      <p:sp>
        <p:nvSpPr>
          <p:cNvPr id="36" name="Ellipse 35">
            <a:extLst>
              <a:ext uri="{FF2B5EF4-FFF2-40B4-BE49-F238E27FC236}">
                <a16:creationId xmlns:a16="http://schemas.microsoft.com/office/drawing/2014/main" id="{729B8513-8342-D1EA-0D49-6AD3489081C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39</a:t>
            </a:r>
          </a:p>
        </p:txBody>
      </p:sp>
      <p:sp>
        <p:nvSpPr>
          <p:cNvPr id="2" name="Freeform 9">
            <a:extLst>
              <a:ext uri="{FF2B5EF4-FFF2-40B4-BE49-F238E27FC236}">
                <a16:creationId xmlns:a16="http://schemas.microsoft.com/office/drawing/2014/main" id="{22DF41FA-49A3-0FE2-6EBD-49B99C5FCF8B}"/>
              </a:ext>
            </a:extLst>
          </p:cNvPr>
          <p:cNvSpPr/>
          <p:nvPr/>
        </p:nvSpPr>
        <p:spPr>
          <a:xfrm>
            <a:off x="5890512" y="4290171"/>
            <a:ext cx="1312634" cy="1350000"/>
          </a:xfrm>
          <a:custGeom>
            <a:avLst/>
            <a:gdLst/>
            <a:ahLst/>
            <a:cxnLst/>
            <a:rect l="l" t="t" r="r" b="b"/>
            <a:pathLst>
              <a:path w="1913890" h="1913890">
                <a:moveTo>
                  <a:pt x="0" y="0"/>
                </a:moveTo>
                <a:lnTo>
                  <a:pt x="1913890" y="0"/>
                </a:lnTo>
                <a:lnTo>
                  <a:pt x="1913890" y="1913890"/>
                </a:lnTo>
                <a:lnTo>
                  <a:pt x="0" y="1913890"/>
                </a:lnTo>
                <a:close/>
              </a:path>
            </a:pathLst>
          </a:custGeom>
          <a:solidFill>
            <a:schemeClr val="bg1"/>
          </a:solidFill>
          <a:ln w="25400">
            <a:solidFill>
              <a:srgbClr val="00B0F0"/>
            </a:solidFill>
            <a:prstDash val="lgDash"/>
          </a:ln>
        </p:spPr>
        <p:txBody>
          <a:bodyPr/>
          <a:lstStyle/>
          <a:p>
            <a:r>
              <a:rPr lang="fr-CA" sz="1583" dirty="0"/>
              <a:t>The </a:t>
            </a:r>
            <a:r>
              <a:rPr lang="fr-CA" sz="1583" dirty="0" err="1"/>
              <a:t>co-op</a:t>
            </a:r>
            <a:r>
              <a:rPr lang="fr-CA" sz="1583" dirty="0"/>
              <a:t> </a:t>
            </a:r>
            <a:r>
              <a:rPr lang="fr-CA" sz="1583" dirty="0" err="1"/>
              <a:t>makes</a:t>
            </a:r>
            <a:r>
              <a:rPr lang="fr-CA" sz="1583" dirty="0"/>
              <a:t> money </a:t>
            </a:r>
            <a:r>
              <a:rPr lang="fr-CA" sz="1583" dirty="0" err="1"/>
              <a:t>with</a:t>
            </a:r>
            <a:r>
              <a:rPr lang="fr-CA" sz="1583" dirty="0"/>
              <a:t> the sculptures</a:t>
            </a:r>
          </a:p>
        </p:txBody>
      </p:sp>
      <p:sp>
        <p:nvSpPr>
          <p:cNvPr id="11" name="Freeform 9">
            <a:extLst>
              <a:ext uri="{FF2B5EF4-FFF2-40B4-BE49-F238E27FC236}">
                <a16:creationId xmlns:a16="http://schemas.microsoft.com/office/drawing/2014/main" id="{9F951CC8-310F-AB50-551A-9E79090373AE}"/>
              </a:ext>
            </a:extLst>
          </p:cNvPr>
          <p:cNvSpPr/>
          <p:nvPr/>
        </p:nvSpPr>
        <p:spPr>
          <a:xfrm>
            <a:off x="4227128" y="4272391"/>
            <a:ext cx="1312634" cy="1350000"/>
          </a:xfrm>
          <a:custGeom>
            <a:avLst/>
            <a:gdLst/>
            <a:ahLst/>
            <a:cxnLst/>
            <a:rect l="l" t="t" r="r" b="b"/>
            <a:pathLst>
              <a:path w="1913890" h="1913890">
                <a:moveTo>
                  <a:pt x="0" y="0"/>
                </a:moveTo>
                <a:lnTo>
                  <a:pt x="1913890" y="0"/>
                </a:lnTo>
                <a:lnTo>
                  <a:pt x="1913890" y="1913890"/>
                </a:lnTo>
                <a:lnTo>
                  <a:pt x="0" y="1913890"/>
                </a:lnTo>
                <a:close/>
              </a:path>
            </a:pathLst>
          </a:custGeom>
          <a:solidFill>
            <a:schemeClr val="bg1">
              <a:lumMod val="95000"/>
            </a:schemeClr>
          </a:solidFill>
          <a:ln w="25400">
            <a:solidFill>
              <a:srgbClr val="00B0F0"/>
            </a:solidFill>
            <a:prstDash val="lgDash"/>
          </a:ln>
        </p:spPr>
        <p:txBody>
          <a:bodyPr/>
          <a:lstStyle/>
          <a:p>
            <a:r>
              <a:rPr lang="fr-CA" sz="1583" dirty="0"/>
              <a:t>The </a:t>
            </a:r>
            <a:r>
              <a:rPr lang="fr-CA" sz="1583" dirty="0" err="1"/>
              <a:t>co-op</a:t>
            </a:r>
            <a:r>
              <a:rPr lang="fr-CA" sz="1583" dirty="0"/>
              <a:t> </a:t>
            </a:r>
            <a:r>
              <a:rPr lang="fr-CA" sz="1583" dirty="0" err="1"/>
              <a:t>buys</a:t>
            </a:r>
            <a:r>
              <a:rPr lang="fr-CA" sz="1583" dirty="0"/>
              <a:t> the sculptures and </a:t>
            </a:r>
            <a:r>
              <a:rPr lang="fr-CA" sz="1583" dirty="0" err="1"/>
              <a:t>ships</a:t>
            </a:r>
            <a:r>
              <a:rPr lang="fr-CA" sz="1583" dirty="0"/>
              <a:t> </a:t>
            </a:r>
            <a:r>
              <a:rPr lang="fr-CA" sz="1583" dirty="0" err="1"/>
              <a:t>them</a:t>
            </a:r>
            <a:endParaRPr lang="fr-CA" sz="1583" dirty="0"/>
          </a:p>
        </p:txBody>
      </p:sp>
      <p:grpSp>
        <p:nvGrpSpPr>
          <p:cNvPr id="19" name="Group 2">
            <a:extLst>
              <a:ext uri="{FF2B5EF4-FFF2-40B4-BE49-F238E27FC236}">
                <a16:creationId xmlns:a16="http://schemas.microsoft.com/office/drawing/2014/main" id="{77C01A4F-9577-5F6D-C120-AE85B40855F7}"/>
              </a:ext>
            </a:extLst>
          </p:cNvPr>
          <p:cNvGrpSpPr/>
          <p:nvPr/>
        </p:nvGrpSpPr>
        <p:grpSpPr>
          <a:xfrm>
            <a:off x="1258309" y="4332887"/>
            <a:ext cx="2656963" cy="1217661"/>
            <a:chOff x="0" y="0"/>
            <a:chExt cx="5428200" cy="3971204"/>
          </a:xfrm>
        </p:grpSpPr>
        <p:sp>
          <p:nvSpPr>
            <p:cNvPr id="22" name="Freeform 3">
              <a:extLst>
                <a:ext uri="{FF2B5EF4-FFF2-40B4-BE49-F238E27FC236}">
                  <a16:creationId xmlns:a16="http://schemas.microsoft.com/office/drawing/2014/main" id="{4858FD43-F0CD-5BC6-270E-7D2663835739}"/>
                </a:ext>
              </a:extLst>
            </p:cNvPr>
            <p:cNvSpPr/>
            <p:nvPr/>
          </p:nvSpPr>
          <p:spPr>
            <a:xfrm>
              <a:off x="0" y="0"/>
              <a:ext cx="5428200" cy="3971204"/>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37" name="ZoneTexte 36">
            <a:extLst>
              <a:ext uri="{FF2B5EF4-FFF2-40B4-BE49-F238E27FC236}">
                <a16:creationId xmlns:a16="http://schemas.microsoft.com/office/drawing/2014/main" id="{134DE73D-A5FB-83B4-50EE-760184F9AD76}"/>
              </a:ext>
            </a:extLst>
          </p:cNvPr>
          <p:cNvSpPr txBox="1"/>
          <p:nvPr/>
        </p:nvSpPr>
        <p:spPr>
          <a:xfrm>
            <a:off x="1589928" y="4164431"/>
            <a:ext cx="2337395" cy="1391086"/>
          </a:xfrm>
          <a:prstGeom prst="rect">
            <a:avLst/>
          </a:prstGeom>
          <a:noFill/>
        </p:spPr>
        <p:txBody>
          <a:bodyPr wrap="square">
            <a:spAutoFit/>
          </a:bodyPr>
          <a:lstStyle/>
          <a:p>
            <a:endParaRPr lang="en-US" dirty="0"/>
          </a:p>
          <a:p>
            <a:r>
              <a:rPr lang="en-US" dirty="0"/>
              <a:t>1. a) Cut out the two steps b) Place them in the appropriate place</a:t>
            </a:r>
          </a:p>
          <a:p>
            <a:endParaRPr lang="en-US" dirty="0"/>
          </a:p>
        </p:txBody>
      </p:sp>
      <p:pic>
        <p:nvPicPr>
          <p:cNvPr id="39" name="Image 38">
            <a:extLst>
              <a:ext uri="{FF2B5EF4-FFF2-40B4-BE49-F238E27FC236}">
                <a16:creationId xmlns:a16="http://schemas.microsoft.com/office/drawing/2014/main" id="{3077E509-DBBC-C964-CB0D-A64325ECB2D4}"/>
              </a:ext>
            </a:extLst>
          </p:cNvPr>
          <p:cNvPicPr>
            <a:picLocks noChangeAspect="1"/>
          </p:cNvPicPr>
          <p:nvPr/>
        </p:nvPicPr>
        <p:blipFill>
          <a:blip r:embed="rId4"/>
          <a:stretch>
            <a:fillRect/>
          </a:stretch>
        </p:blipFill>
        <p:spPr>
          <a:xfrm>
            <a:off x="7504228" y="4294502"/>
            <a:ext cx="1414395" cy="142658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201210" y="1014605"/>
            <a:ext cx="6761708" cy="1309736"/>
            <a:chOff x="102268" y="124759"/>
            <a:chExt cx="5431963" cy="1682920"/>
          </a:xfrm>
        </p:grpSpPr>
        <p:grpSp>
          <p:nvGrpSpPr>
            <p:cNvPr id="3" name="Group 3"/>
            <p:cNvGrpSpPr/>
            <p:nvPr/>
          </p:nvGrpSpPr>
          <p:grpSpPr>
            <a:xfrm>
              <a:off x="102268" y="124759"/>
              <a:ext cx="5431963" cy="1682920"/>
              <a:chOff x="184962" y="298460"/>
              <a:chExt cx="9824273" cy="4026047"/>
            </a:xfrm>
          </p:grpSpPr>
          <p:sp>
            <p:nvSpPr>
              <p:cNvPr id="4" name="Freeform 4"/>
              <p:cNvSpPr/>
              <p:nvPr/>
            </p:nvSpPr>
            <p:spPr>
              <a:xfrm>
                <a:off x="184962" y="298460"/>
                <a:ext cx="9824273" cy="4026047"/>
              </a:xfrm>
              <a:custGeom>
                <a:avLst/>
                <a:gdLst/>
                <a:ahLst/>
                <a:cxnLst/>
                <a:rect l="l" t="t" r="r" b="b"/>
                <a:pathLst>
                  <a:path w="9824273" h="5604718">
                    <a:moveTo>
                      <a:pt x="9824273" y="439420"/>
                    </a:moveTo>
                    <a:lnTo>
                      <a:pt x="9824273" y="3918158"/>
                    </a:lnTo>
                    <a:cubicBezTo>
                      <a:pt x="9824273" y="4160728"/>
                      <a:pt x="9627423" y="4357578"/>
                      <a:pt x="9384854" y="4357578"/>
                    </a:cubicBezTo>
                    <a:lnTo>
                      <a:pt x="1780540" y="4357578"/>
                    </a:lnTo>
                    <a:cubicBezTo>
                      <a:pt x="1925320" y="4784298"/>
                      <a:pt x="2146300" y="5186888"/>
                      <a:pt x="2298700" y="5604718"/>
                    </a:cubicBezTo>
                    <a:cubicBezTo>
                      <a:pt x="2123440" y="5350718"/>
                      <a:pt x="1510030" y="4835098"/>
                      <a:pt x="1162050" y="4357578"/>
                    </a:cubicBezTo>
                    <a:lnTo>
                      <a:pt x="439420" y="4357578"/>
                    </a:lnTo>
                    <a:cubicBezTo>
                      <a:pt x="196850" y="4357579"/>
                      <a:pt x="0" y="4160729"/>
                      <a:pt x="0" y="3918159"/>
                    </a:cubicBezTo>
                    <a:lnTo>
                      <a:pt x="0" y="439420"/>
                    </a:lnTo>
                    <a:cubicBezTo>
                      <a:pt x="0" y="196850"/>
                      <a:pt x="196850" y="0"/>
                      <a:pt x="439420" y="0"/>
                    </a:cubicBezTo>
                    <a:lnTo>
                      <a:pt x="9384854" y="0"/>
                    </a:lnTo>
                    <a:cubicBezTo>
                      <a:pt x="9627423" y="0"/>
                      <a:pt x="9824273" y="196850"/>
                      <a:pt x="9824273" y="439420"/>
                    </a:cubicBezTo>
                    <a:close/>
                  </a:path>
                </a:pathLst>
              </a:custGeom>
              <a:solidFill>
                <a:srgbClr val="9AA7B2"/>
              </a:solidFill>
            </p:spPr>
            <p:txBody>
              <a:bodyPr/>
              <a:lstStyle/>
              <a:p>
                <a:endParaRPr lang="fr-CA"/>
              </a:p>
            </p:txBody>
          </p:sp>
        </p:grpSp>
        <p:sp>
          <p:nvSpPr>
            <p:cNvPr id="5" name="TextBox 5"/>
            <p:cNvSpPr txBox="1"/>
            <p:nvPr/>
          </p:nvSpPr>
          <p:spPr>
            <a:xfrm>
              <a:off x="179277" y="428024"/>
              <a:ext cx="5234757" cy="780891"/>
            </a:xfrm>
            <a:prstGeom prst="rect">
              <a:avLst/>
            </a:prstGeom>
          </p:spPr>
          <p:txBody>
            <a:bodyPr wrap="square" lIns="0" tIns="0" rIns="0" bIns="0" rtlCol="0" anchor="t">
              <a:spAutoFit/>
            </a:bodyPr>
            <a:lstStyle/>
            <a:p>
              <a:pPr algn="ctr">
                <a:lnSpc>
                  <a:spcPts val="1629"/>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In the 1960's, the soapstone business was a great success! The co-ops grew and developed a print workshop, a sewing center and a small store where it sold crafts made by the members of the community.</a:t>
              </a:r>
            </a:p>
          </p:txBody>
        </p:sp>
      </p:grpSp>
      <p:pic>
        <p:nvPicPr>
          <p:cNvPr id="18" name="Picture 1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4555184" y="5294918"/>
            <a:ext cx="106298" cy="121152"/>
          </a:xfrm>
          <a:prstGeom prst="rect">
            <a:avLst/>
          </a:prstGeom>
        </p:spPr>
      </p:pic>
      <p:sp>
        <p:nvSpPr>
          <p:cNvPr id="19" name="TextBox 19"/>
          <p:cNvSpPr txBox="1"/>
          <p:nvPr/>
        </p:nvSpPr>
        <p:spPr>
          <a:xfrm>
            <a:off x="1571406" y="-53578"/>
            <a:ext cx="6001189" cy="1041888"/>
          </a:xfrm>
          <a:prstGeom prst="rect">
            <a:avLst/>
          </a:prstGeom>
        </p:spPr>
        <p:txBody>
          <a:bodyPr lIns="0" tIns="0" rIns="0" bIns="0" rtlCol="0" anchor="t">
            <a:spAutoFit/>
          </a:bodyPr>
          <a:lstStyle/>
          <a:p>
            <a:pPr algn="ctr">
              <a:lnSpc>
                <a:spcPts val="4200"/>
              </a:lnSpc>
            </a:pPr>
            <a:r>
              <a:rPr lang="en-US" sz="3000">
                <a:solidFill>
                  <a:srgbClr val="1E6090"/>
                </a:solidFill>
                <a:latin typeface="Open Sans Extra Bold"/>
              </a:rPr>
              <a:t>The 1960's:</a:t>
            </a:r>
          </a:p>
          <a:p>
            <a:pPr algn="ctr">
              <a:lnSpc>
                <a:spcPts val="4200"/>
              </a:lnSpc>
            </a:pPr>
            <a:r>
              <a:rPr lang="en-US" sz="3000">
                <a:solidFill>
                  <a:srgbClr val="1E6090"/>
                </a:solidFill>
                <a:latin typeface="Open Sans Extra Bold"/>
              </a:rPr>
              <a:t>The soapstone business </a:t>
            </a:r>
          </a:p>
        </p:txBody>
      </p:sp>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1347813" y="5234342"/>
            <a:ext cx="106298" cy="121152"/>
          </a:xfrm>
          <a:prstGeom prst="rect">
            <a:avLst/>
          </a:prstGeom>
        </p:spPr>
      </p:pic>
      <p:pic>
        <p:nvPicPr>
          <p:cNvPr id="23" name="Picture 23"/>
          <p:cNvPicPr>
            <a:picLocks noChangeAspect="1"/>
          </p:cNvPicPr>
          <p:nvPr/>
        </p:nvPicPr>
        <p:blipFill>
          <a:blip r:embed="rId5"/>
          <a:srcRect b="64094"/>
          <a:stretch>
            <a:fillRect/>
          </a:stretch>
        </p:blipFill>
        <p:spPr>
          <a:xfrm>
            <a:off x="7901902" y="615892"/>
            <a:ext cx="1242098" cy="376609"/>
          </a:xfrm>
          <a:prstGeom prst="rect">
            <a:avLst/>
          </a:prstGeom>
        </p:spPr>
      </p:pic>
      <p:pic>
        <p:nvPicPr>
          <p:cNvPr id="29" name="Picture 29"/>
          <p:cNvPicPr>
            <a:picLocks noChangeAspect="1"/>
          </p:cNvPicPr>
          <p:nvPr/>
        </p:nvPicPr>
        <p:blipFill>
          <a:blip r:embed="rId6"/>
          <a:srcRect/>
          <a:stretch>
            <a:fillRect/>
          </a:stretch>
        </p:blipFill>
        <p:spPr>
          <a:xfrm>
            <a:off x="2390908" y="1839364"/>
            <a:ext cx="1388864" cy="1385452"/>
          </a:xfrm>
          <a:prstGeom prst="rect">
            <a:avLst/>
          </a:prstGeom>
        </p:spPr>
      </p:pic>
      <p:sp>
        <p:nvSpPr>
          <p:cNvPr id="33" name="ZoneTexte 32">
            <a:extLst>
              <a:ext uri="{FF2B5EF4-FFF2-40B4-BE49-F238E27FC236}">
                <a16:creationId xmlns:a16="http://schemas.microsoft.com/office/drawing/2014/main" id="{7495BFCD-223A-F9AB-E7BC-E906079CA4A2}"/>
              </a:ext>
            </a:extLst>
          </p:cNvPr>
          <p:cNvSpPr txBox="1"/>
          <p:nvPr/>
        </p:nvSpPr>
        <p:spPr>
          <a:xfrm>
            <a:off x="0" y="2923981"/>
            <a:ext cx="9144000" cy="323165"/>
          </a:xfrm>
          <a:prstGeom prst="rect">
            <a:avLst/>
          </a:prstGeom>
          <a:solidFill>
            <a:schemeClr val="accent5">
              <a:lumMod val="60000"/>
              <a:lumOff val="40000"/>
            </a:schemeClr>
          </a:solidFill>
        </p:spPr>
        <p:txBody>
          <a:bodyPr wrap="square" rtlCol="0">
            <a:spAutoFit/>
          </a:bodyPr>
          <a:lstStyle/>
          <a:p>
            <a:pPr marL="321465" indent="-321465" algn="ctr">
              <a:buFont typeface="+mj-lt"/>
              <a:buAutoNum type="arabicPeriod"/>
            </a:pPr>
            <a:r>
              <a:rPr lang="en-CA" sz="1500">
                <a:latin typeface="Open Sans" panose="020B0606030504020204" pitchFamily="34" charset="0"/>
                <a:ea typeface="Open Sans" panose="020B0606030504020204" pitchFamily="34" charset="0"/>
                <a:cs typeface="Open Sans" panose="020B0606030504020204" pitchFamily="34" charset="0"/>
              </a:rPr>
              <a:t>Connect the dots between the business and the pictures that represents it</a:t>
            </a:r>
          </a:p>
        </p:txBody>
      </p:sp>
      <p:pic>
        <p:nvPicPr>
          <p:cNvPr id="36" name="Image 35">
            <a:extLst>
              <a:ext uri="{FF2B5EF4-FFF2-40B4-BE49-F238E27FC236}">
                <a16:creationId xmlns:a16="http://schemas.microsoft.com/office/drawing/2014/main" id="{550B9B8F-2CD8-58DD-7087-10B80C555A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27824" y="3354223"/>
            <a:ext cx="2703836" cy="1702668"/>
          </a:xfrm>
          <a:prstGeom prst="rect">
            <a:avLst/>
          </a:prstGeom>
        </p:spPr>
      </p:pic>
      <p:pic>
        <p:nvPicPr>
          <p:cNvPr id="38" name="Image 37">
            <a:extLst>
              <a:ext uri="{FF2B5EF4-FFF2-40B4-BE49-F238E27FC236}">
                <a16:creationId xmlns:a16="http://schemas.microsoft.com/office/drawing/2014/main" id="{6A9044AC-EDF1-CA16-439C-70E3FA9CCAC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6160" y="3354223"/>
            <a:ext cx="2703836" cy="1827848"/>
          </a:xfrm>
          <a:prstGeom prst="rect">
            <a:avLst/>
          </a:prstGeom>
        </p:spPr>
      </p:pic>
      <p:pic>
        <p:nvPicPr>
          <p:cNvPr id="40" name="Image 39">
            <a:extLst>
              <a:ext uri="{FF2B5EF4-FFF2-40B4-BE49-F238E27FC236}">
                <a16:creationId xmlns:a16="http://schemas.microsoft.com/office/drawing/2014/main" id="{55C0020C-2334-B537-D93E-F37906E5FFA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9488" y="3354222"/>
            <a:ext cx="2703836" cy="1785414"/>
          </a:xfrm>
          <a:prstGeom prst="rect">
            <a:avLst/>
          </a:prstGeom>
        </p:spPr>
      </p:pic>
      <p:pic>
        <p:nvPicPr>
          <p:cNvPr id="43" name="Picture 18">
            <a:extLst>
              <a:ext uri="{FF2B5EF4-FFF2-40B4-BE49-F238E27FC236}">
                <a16:creationId xmlns:a16="http://schemas.microsoft.com/office/drawing/2014/main" id="{96F0A506-3391-D1B6-7DAB-5E1415951C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7724690" y="5294919"/>
            <a:ext cx="106298" cy="121152"/>
          </a:xfrm>
          <a:prstGeom prst="rect">
            <a:avLst/>
          </a:prstGeom>
        </p:spPr>
      </p:pic>
      <p:sp>
        <p:nvSpPr>
          <p:cNvPr id="9" name="Ellipse 8">
            <a:extLst>
              <a:ext uri="{FF2B5EF4-FFF2-40B4-BE49-F238E27FC236}">
                <a16:creationId xmlns:a16="http://schemas.microsoft.com/office/drawing/2014/main" id="{E746CF0C-A83E-ADE1-5BB7-A5CDDB2B73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40</a:t>
            </a:r>
          </a:p>
        </p:txBody>
      </p:sp>
      <p:sp>
        <p:nvSpPr>
          <p:cNvPr id="10" name="Autre processus 9">
            <a:extLst>
              <a:ext uri="{FF2B5EF4-FFF2-40B4-BE49-F238E27FC236}">
                <a16:creationId xmlns:a16="http://schemas.microsoft.com/office/drawing/2014/main" id="{B31AF3BF-8B33-F920-5B9A-FF014537FA7E}"/>
              </a:ext>
            </a:extLst>
          </p:cNvPr>
          <p:cNvSpPr/>
          <p:nvPr/>
        </p:nvSpPr>
        <p:spPr>
          <a:xfrm>
            <a:off x="337498" y="5909799"/>
            <a:ext cx="1198873"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err="1">
                <a:latin typeface="Open Sans" panose="020B0606030504020204" pitchFamily="34" charset="0"/>
                <a:ea typeface="Open Sans" panose="020B0606030504020204" pitchFamily="34" charset="0"/>
                <a:cs typeface="Open Sans" panose="020B0606030504020204" pitchFamily="34" charset="0"/>
              </a:rPr>
              <a:t>Prints</a:t>
            </a:r>
            <a:endParaRPr lang="fr-FR" sz="1600">
              <a:latin typeface="Open Sans" panose="020B0606030504020204" pitchFamily="34" charset="0"/>
              <a:ea typeface="Open Sans" panose="020B0606030504020204" pitchFamily="34" charset="0"/>
              <a:cs typeface="Open Sans" panose="020B0606030504020204" pitchFamily="34" charset="0"/>
            </a:endParaRPr>
          </a:p>
        </p:txBody>
      </p:sp>
      <p:sp>
        <p:nvSpPr>
          <p:cNvPr id="12" name="Autre processus 11">
            <a:extLst>
              <a:ext uri="{FF2B5EF4-FFF2-40B4-BE49-F238E27FC236}">
                <a16:creationId xmlns:a16="http://schemas.microsoft.com/office/drawing/2014/main" id="{A8217BB5-97F2-F25B-029C-02B727DC8FD6}"/>
              </a:ext>
            </a:extLst>
          </p:cNvPr>
          <p:cNvSpPr/>
          <p:nvPr/>
        </p:nvSpPr>
        <p:spPr>
          <a:xfrm>
            <a:off x="3756499" y="5909799"/>
            <a:ext cx="1198873"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err="1">
                <a:latin typeface="Open Sans" panose="020B0606030504020204" pitchFamily="34" charset="0"/>
                <a:ea typeface="Open Sans" panose="020B0606030504020204" pitchFamily="34" charset="0"/>
                <a:cs typeface="Open Sans" panose="020B0606030504020204" pitchFamily="34" charset="0"/>
              </a:rPr>
              <a:t>Sewing</a:t>
            </a:r>
            <a:endParaRPr lang="fr-FR" sz="1600">
              <a:latin typeface="Open Sans" panose="020B0606030504020204" pitchFamily="34" charset="0"/>
              <a:ea typeface="Open Sans" panose="020B0606030504020204" pitchFamily="34" charset="0"/>
              <a:cs typeface="Open Sans" panose="020B0606030504020204" pitchFamily="34" charset="0"/>
            </a:endParaRPr>
          </a:p>
        </p:txBody>
      </p:sp>
      <p:sp>
        <p:nvSpPr>
          <p:cNvPr id="13" name="Autre processus 12">
            <a:extLst>
              <a:ext uri="{FF2B5EF4-FFF2-40B4-BE49-F238E27FC236}">
                <a16:creationId xmlns:a16="http://schemas.microsoft.com/office/drawing/2014/main" id="{878B3004-FBB0-749C-47B9-450DBAB3FFCB}"/>
              </a:ext>
            </a:extLst>
          </p:cNvPr>
          <p:cNvSpPr/>
          <p:nvPr/>
        </p:nvSpPr>
        <p:spPr>
          <a:xfrm>
            <a:off x="7175500" y="5909799"/>
            <a:ext cx="1282688"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a:latin typeface="Open Sans" panose="020B0606030504020204" pitchFamily="34" charset="0"/>
                <a:ea typeface="Open Sans" panose="020B0606030504020204" pitchFamily="34" charset="0"/>
                <a:cs typeface="Open Sans" panose="020B0606030504020204" pitchFamily="34" charset="0"/>
              </a:rPr>
              <a:t>Small store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624984" y="-53578"/>
            <a:ext cx="6001189" cy="1041888"/>
          </a:xfrm>
          <a:prstGeom prst="rect">
            <a:avLst/>
          </a:prstGeom>
        </p:spPr>
        <p:txBody>
          <a:bodyPr lIns="0" tIns="0" rIns="0" bIns="0" rtlCol="0" anchor="t">
            <a:spAutoFit/>
          </a:bodyPr>
          <a:lstStyle/>
          <a:p>
            <a:pPr algn="ctr">
              <a:lnSpc>
                <a:spcPts val="4200"/>
              </a:lnSpc>
            </a:pPr>
            <a:r>
              <a:rPr lang="en-US" sz="3000">
                <a:solidFill>
                  <a:srgbClr val="1E6090"/>
                </a:solidFill>
                <a:latin typeface="Open Sans Extra Bold"/>
              </a:rPr>
              <a:t>The 1960's:</a:t>
            </a:r>
          </a:p>
          <a:p>
            <a:pPr algn="ctr">
              <a:lnSpc>
                <a:spcPts val="4200"/>
              </a:lnSpc>
            </a:pPr>
            <a:r>
              <a:rPr lang="en-US" sz="3000">
                <a:solidFill>
                  <a:srgbClr val="1E6090"/>
                </a:solidFill>
                <a:latin typeface="Open Sans Extra Bold"/>
              </a:rPr>
              <a:t>The soapstone business </a:t>
            </a:r>
          </a:p>
        </p:txBody>
      </p:sp>
      <p:grpSp>
        <p:nvGrpSpPr>
          <p:cNvPr id="6" name="Group 6"/>
          <p:cNvGrpSpPr>
            <a:grpSpLocks noChangeAspect="1"/>
          </p:cNvGrpSpPr>
          <p:nvPr/>
        </p:nvGrpSpPr>
        <p:grpSpPr>
          <a:xfrm>
            <a:off x="3870378" y="1196559"/>
            <a:ext cx="3284001" cy="3374848"/>
            <a:chOff x="0" y="0"/>
            <a:chExt cx="2540000" cy="2540000"/>
          </a:xfrm>
        </p:grpSpPr>
        <p:sp>
          <p:nvSpPr>
            <p:cNvPr id="7" name="Freeform 7"/>
            <p:cNvSpPr/>
            <p:nvPr/>
          </p:nvSpPr>
          <p:spPr>
            <a:xfrm>
              <a:off x="1270000" y="0"/>
              <a:ext cx="1337786" cy="1959176"/>
            </a:xfrm>
            <a:custGeom>
              <a:avLst/>
              <a:gdLst/>
              <a:ahLst/>
              <a:cxnLst/>
              <a:rect l="l" t="t" r="r" b="b"/>
              <a:pathLst>
                <a:path w="1337786" h="1959176">
                  <a:moveTo>
                    <a:pt x="0" y="0"/>
                  </a:moveTo>
                  <a:lnTo>
                    <a:pt x="0" y="0"/>
                  </a:lnTo>
                  <a:cubicBezTo>
                    <a:pt x="465090" y="0"/>
                    <a:pt x="892978" y="254225"/>
                    <a:pt x="1115382" y="662692"/>
                  </a:cubicBezTo>
                  <a:cubicBezTo>
                    <a:pt x="1337786" y="1071159"/>
                    <a:pt x="1319126" y="1568522"/>
                    <a:pt x="1066741" y="1959176"/>
                  </a:cubicBezTo>
                  <a:lnTo>
                    <a:pt x="0" y="1270000"/>
                  </a:lnTo>
                  <a:close/>
                </a:path>
              </a:pathLst>
            </a:custGeom>
            <a:solidFill>
              <a:schemeClr val="tx2">
                <a:lumMod val="60000"/>
                <a:lumOff val="40000"/>
              </a:schemeClr>
            </a:solidFill>
          </p:spPr>
          <p:txBody>
            <a:bodyPr/>
            <a:lstStyle/>
            <a:p>
              <a:endParaRPr lang="fr-CA" sz="1583"/>
            </a:p>
          </p:txBody>
        </p:sp>
        <p:sp>
          <p:nvSpPr>
            <p:cNvPr id="8" name="Freeform 8"/>
            <p:cNvSpPr/>
            <p:nvPr/>
          </p:nvSpPr>
          <p:spPr>
            <a:xfrm>
              <a:off x="-87701" y="0"/>
              <a:ext cx="2457553" cy="2674194"/>
            </a:xfrm>
            <a:custGeom>
              <a:avLst/>
              <a:gdLst/>
              <a:ahLst/>
              <a:cxnLst/>
              <a:rect l="l" t="t" r="r" b="b"/>
              <a:pathLst>
                <a:path w="2457553" h="2674194">
                  <a:moveTo>
                    <a:pt x="2457553" y="1905000"/>
                  </a:moveTo>
                  <a:cubicBezTo>
                    <a:pt x="2149400" y="2438737"/>
                    <a:pt x="1502521" y="2674194"/>
                    <a:pt x="923375" y="2463424"/>
                  </a:cubicBezTo>
                  <a:cubicBezTo>
                    <a:pt x="344229" y="2252654"/>
                    <a:pt x="0" y="1656501"/>
                    <a:pt x="106980" y="1049550"/>
                  </a:cubicBezTo>
                  <a:cubicBezTo>
                    <a:pt x="213961" y="442599"/>
                    <a:pt x="741267" y="62"/>
                    <a:pt x="1357574" y="0"/>
                  </a:cubicBezTo>
                  <a:lnTo>
                    <a:pt x="1357701" y="1270000"/>
                  </a:lnTo>
                  <a:close/>
                </a:path>
              </a:pathLst>
            </a:custGeom>
            <a:solidFill>
              <a:schemeClr val="accent1">
                <a:lumMod val="60000"/>
                <a:lumOff val="40000"/>
              </a:schemeClr>
            </a:solidFill>
          </p:spPr>
          <p:txBody>
            <a:bodyPr/>
            <a:lstStyle/>
            <a:p>
              <a:endParaRPr lang="fr-FR"/>
            </a:p>
          </p:txBody>
        </p:sp>
        <p:sp>
          <p:nvSpPr>
            <p:cNvPr id="9" name="Freeform 9"/>
            <p:cNvSpPr/>
            <p:nvPr/>
          </p:nvSpPr>
          <p:spPr>
            <a:xfrm>
              <a:off x="1270000" y="0"/>
              <a:ext cx="127" cy="1270000"/>
            </a:xfrm>
            <a:custGeom>
              <a:avLst/>
              <a:gdLst/>
              <a:ahLst/>
              <a:cxnLst/>
              <a:rect l="l" t="t" r="r" b="b"/>
              <a:pathLst>
                <a:path w="127" h="1270000">
                  <a:moveTo>
                    <a:pt x="0" y="0"/>
                  </a:moveTo>
                  <a:cubicBezTo>
                    <a:pt x="42" y="0"/>
                    <a:pt x="85" y="0"/>
                    <a:pt x="127" y="0"/>
                  </a:cubicBezTo>
                  <a:lnTo>
                    <a:pt x="0" y="1270000"/>
                  </a:lnTo>
                  <a:close/>
                </a:path>
              </a:pathLst>
            </a:custGeom>
            <a:solidFill>
              <a:srgbClr val="2D8BBA"/>
            </a:solidFill>
          </p:spPr>
          <p:txBody>
            <a:bodyPr/>
            <a:lstStyle/>
            <a:p>
              <a:endParaRPr lang="fr-CA"/>
            </a:p>
          </p:txBody>
        </p:sp>
      </p:grpSp>
      <p:grpSp>
        <p:nvGrpSpPr>
          <p:cNvPr id="10" name="Group 10"/>
          <p:cNvGrpSpPr/>
          <p:nvPr/>
        </p:nvGrpSpPr>
        <p:grpSpPr>
          <a:xfrm>
            <a:off x="-33996" y="1288949"/>
            <a:ext cx="3664989" cy="2291729"/>
            <a:chOff x="0" y="0"/>
            <a:chExt cx="5428200" cy="3971203"/>
          </a:xfrm>
        </p:grpSpPr>
        <p:sp>
          <p:nvSpPr>
            <p:cNvPr id="11" name="Freeform 11"/>
            <p:cNvSpPr/>
            <p:nvPr/>
          </p:nvSpPr>
          <p:spPr>
            <a:xfrm>
              <a:off x="0" y="0"/>
              <a:ext cx="5428200" cy="3971204"/>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12" name="TextBox 12"/>
          <p:cNvSpPr txBox="1"/>
          <p:nvPr/>
        </p:nvSpPr>
        <p:spPr>
          <a:xfrm>
            <a:off x="0" y="1339854"/>
            <a:ext cx="3631623" cy="1396151"/>
          </a:xfrm>
          <a:prstGeom prst="rect">
            <a:avLst/>
          </a:prstGeom>
        </p:spPr>
        <p:txBody>
          <a:bodyPr wrap="square" lIns="0" tIns="0" rIns="0" bIns="0" rtlCol="0" anchor="t">
            <a:spAutoFit/>
          </a:bodyPr>
          <a:lstStyle/>
          <a:p>
            <a:pPr algn="ctr">
              <a:lnSpc>
                <a:spcPts val="2756"/>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In 1969, there were 10 co-ops in Nunavik. The co-ops were the main employers and represented over a third of families' </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annual income </a:t>
            </a:r>
          </a:p>
        </p:txBody>
      </p:sp>
      <p:grpSp>
        <p:nvGrpSpPr>
          <p:cNvPr id="13" name="Group 13"/>
          <p:cNvGrpSpPr/>
          <p:nvPr/>
        </p:nvGrpSpPr>
        <p:grpSpPr>
          <a:xfrm>
            <a:off x="145975" y="4545450"/>
            <a:ext cx="2454721" cy="871900"/>
            <a:chOff x="-567798" y="25029"/>
            <a:chExt cx="3969058" cy="660289"/>
          </a:xfrm>
        </p:grpSpPr>
        <p:grpSp>
          <p:nvGrpSpPr>
            <p:cNvPr id="14" name="Group 14"/>
            <p:cNvGrpSpPr/>
            <p:nvPr/>
          </p:nvGrpSpPr>
          <p:grpSpPr>
            <a:xfrm>
              <a:off x="-567798" y="25029"/>
              <a:ext cx="3969058" cy="660289"/>
              <a:chOff x="-469116" y="20679"/>
              <a:chExt cx="3279246" cy="545533"/>
            </a:xfrm>
          </p:grpSpPr>
          <p:sp>
            <p:nvSpPr>
              <p:cNvPr id="15" name="Freeform 15"/>
              <p:cNvSpPr/>
              <p:nvPr/>
            </p:nvSpPr>
            <p:spPr>
              <a:xfrm>
                <a:off x="-469116" y="20679"/>
                <a:ext cx="3279246" cy="545533"/>
              </a:xfrm>
              <a:custGeom>
                <a:avLst/>
                <a:gdLst/>
                <a:ahLst/>
                <a:cxnLst/>
                <a:rect l="l" t="t" r="r" b="b"/>
                <a:pathLst>
                  <a:path w="3279246" h="545533">
                    <a:moveTo>
                      <a:pt x="0" y="0"/>
                    </a:moveTo>
                    <a:lnTo>
                      <a:pt x="3279246" y="0"/>
                    </a:lnTo>
                    <a:lnTo>
                      <a:pt x="3279246" y="545533"/>
                    </a:lnTo>
                    <a:lnTo>
                      <a:pt x="0" y="545533"/>
                    </a:lnTo>
                    <a:close/>
                  </a:path>
                </a:pathLst>
              </a:custGeom>
              <a:solidFill>
                <a:srgbClr val="B5E2E8"/>
              </a:solidFill>
            </p:spPr>
            <p:txBody>
              <a:bodyPr/>
              <a:lstStyle/>
              <a:p>
                <a:endParaRPr lang="fr-CA"/>
              </a:p>
            </p:txBody>
          </p:sp>
        </p:grpSp>
        <p:sp>
          <p:nvSpPr>
            <p:cNvPr id="16" name="TextBox 16"/>
            <p:cNvSpPr txBox="1"/>
            <p:nvPr/>
          </p:nvSpPr>
          <p:spPr>
            <a:xfrm>
              <a:off x="-505836" y="154732"/>
              <a:ext cx="3907096" cy="409005"/>
            </a:xfrm>
            <a:prstGeom prst="rect">
              <a:avLst/>
            </a:prstGeom>
          </p:spPr>
          <p:txBody>
            <a:bodyPr lIns="0" tIns="0" rIns="0" bIns="0" rtlCol="0" anchor="t">
              <a:spAutoFit/>
            </a:bodyPr>
            <a:lstStyle/>
            <a:p>
              <a:pPr>
                <a:lnSpc>
                  <a:spcPts val="1391"/>
                </a:lnSpc>
              </a:pPr>
              <a:r>
                <a:rPr lang="en-US" sz="1400" dirty="0">
                  <a:solidFill>
                    <a:srgbClr val="000000"/>
                  </a:solidFill>
                  <a:latin typeface="Open Sans"/>
                </a:rPr>
                <a:t>The </a:t>
              </a:r>
              <a:r>
                <a:rPr lang="en-US" sz="1400" dirty="0">
                  <a:solidFill>
                    <a:srgbClr val="000000"/>
                  </a:solidFill>
                  <a:latin typeface="Open Sans Bold"/>
                </a:rPr>
                <a:t>annual income </a:t>
              </a:r>
              <a:r>
                <a:rPr lang="en-US" sz="1400" dirty="0">
                  <a:solidFill>
                    <a:srgbClr val="000000"/>
                  </a:solidFill>
                  <a:latin typeface="Open Sans"/>
                </a:rPr>
                <a:t>is the amount of money one family makes in a year.</a:t>
              </a:r>
            </a:p>
          </p:txBody>
        </p:sp>
      </p:grpSp>
      <p:pic>
        <p:nvPicPr>
          <p:cNvPr id="17" name="Picture 17"/>
          <p:cNvPicPr>
            <a:picLocks noChangeAspect="1"/>
          </p:cNvPicPr>
          <p:nvPr/>
        </p:nvPicPr>
        <p:blipFill>
          <a:blip r:embed="rId3"/>
          <a:srcRect b="64094"/>
          <a:stretch>
            <a:fillRect/>
          </a:stretch>
        </p:blipFill>
        <p:spPr>
          <a:xfrm>
            <a:off x="7901902" y="1100644"/>
            <a:ext cx="1242098" cy="376609"/>
          </a:xfrm>
          <a:prstGeom prst="rect">
            <a:avLst/>
          </a:prstGeom>
        </p:spPr>
      </p:pic>
      <p:pic>
        <p:nvPicPr>
          <p:cNvPr id="23" name="Picture 23"/>
          <p:cNvPicPr>
            <a:picLocks noChangeAspect="1"/>
          </p:cNvPicPr>
          <p:nvPr/>
        </p:nvPicPr>
        <p:blipFill>
          <a:blip r:embed="rId4"/>
          <a:srcRect/>
          <a:stretch>
            <a:fillRect/>
          </a:stretch>
        </p:blipFill>
        <p:spPr>
          <a:xfrm>
            <a:off x="489962" y="2593142"/>
            <a:ext cx="2088182" cy="1975073"/>
          </a:xfrm>
          <a:prstGeom prst="rect">
            <a:avLst/>
          </a:prstGeom>
        </p:spPr>
      </p:pic>
      <p:sp>
        <p:nvSpPr>
          <p:cNvPr id="19" name="Ellipse 18">
            <a:extLst>
              <a:ext uri="{FF2B5EF4-FFF2-40B4-BE49-F238E27FC236}">
                <a16:creationId xmlns:a16="http://schemas.microsoft.com/office/drawing/2014/main" id="{5FD7C3EE-2B68-D1F6-F8A6-C73C80D62B48}"/>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41</a:t>
            </a:r>
          </a:p>
        </p:txBody>
      </p:sp>
      <p:sp>
        <p:nvSpPr>
          <p:cNvPr id="20" name="Autre processus 19">
            <a:extLst>
              <a:ext uri="{FF2B5EF4-FFF2-40B4-BE49-F238E27FC236}">
                <a16:creationId xmlns:a16="http://schemas.microsoft.com/office/drawing/2014/main" id="{0DCD2594-F958-5A38-F870-6F4F656E1E67}"/>
              </a:ext>
            </a:extLst>
          </p:cNvPr>
          <p:cNvSpPr/>
          <p:nvPr/>
        </p:nvSpPr>
        <p:spPr>
          <a:xfrm>
            <a:off x="7230959" y="1558414"/>
            <a:ext cx="1913041" cy="121011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latin typeface="Open Sans" panose="020B0606030504020204" pitchFamily="34" charset="0"/>
                <a:ea typeface="Open Sans" panose="020B0606030504020204" pitchFamily="34" charset="0"/>
                <a:cs typeface="Open Sans" panose="020B0606030504020204" pitchFamily="34" charset="0"/>
              </a:rPr>
              <a:t>Money made </a:t>
            </a:r>
            <a:r>
              <a:rPr lang="fr-FR" sz="1600" dirty="0" err="1">
                <a:latin typeface="Open Sans" panose="020B0606030504020204" pitchFamily="34" charset="0"/>
                <a:ea typeface="Open Sans" panose="020B0606030504020204" pitchFamily="34" charset="0"/>
                <a:cs typeface="Open Sans" panose="020B0606030504020204" pitchFamily="34" charset="0"/>
              </a:rPr>
              <a:t>from</a:t>
            </a:r>
            <a:r>
              <a:rPr lang="fr-FR" sz="1600" dirty="0">
                <a:latin typeface="Open Sans" panose="020B0606030504020204" pitchFamily="34" charset="0"/>
                <a:ea typeface="Open Sans" panose="020B0606030504020204" pitchFamily="34" charset="0"/>
                <a:cs typeface="Open Sans" panose="020B0606030504020204" pitchFamily="34" charset="0"/>
              </a:rPr>
              <a:t> the </a:t>
            </a:r>
            <a:r>
              <a:rPr lang="fr-FR" sz="1600" dirty="0" err="1">
                <a:latin typeface="Open Sans" panose="020B0606030504020204" pitchFamily="34" charset="0"/>
                <a:ea typeface="Open Sans" panose="020B0606030504020204" pitchFamily="34" charset="0"/>
                <a:cs typeface="Open Sans" panose="020B0606030504020204" pitchFamily="34" charset="0"/>
              </a:rPr>
              <a:t>co-op</a:t>
            </a:r>
            <a:r>
              <a:rPr lang="fr-FR" sz="1600" dirty="0">
                <a:latin typeface="Open Sans" panose="020B0606030504020204" pitchFamily="34" charset="0"/>
                <a:ea typeface="Open Sans" panose="020B0606030504020204" pitchFamily="34" charset="0"/>
                <a:cs typeface="Open Sans" panose="020B0606030504020204" pitchFamily="34" charset="0"/>
              </a:rPr>
              <a:t> (33%)</a:t>
            </a:r>
          </a:p>
        </p:txBody>
      </p:sp>
      <p:sp>
        <p:nvSpPr>
          <p:cNvPr id="21" name="Autre processus 20">
            <a:extLst>
              <a:ext uri="{FF2B5EF4-FFF2-40B4-BE49-F238E27FC236}">
                <a16:creationId xmlns:a16="http://schemas.microsoft.com/office/drawing/2014/main" id="{B2195384-D235-022F-8339-633A5D25F8CF}"/>
              </a:ext>
            </a:extLst>
          </p:cNvPr>
          <p:cNvSpPr/>
          <p:nvPr/>
        </p:nvSpPr>
        <p:spPr>
          <a:xfrm>
            <a:off x="2726061" y="4051263"/>
            <a:ext cx="1615978" cy="1120782"/>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err="1">
                <a:latin typeface="Open Sans" panose="020B0606030504020204" pitchFamily="34" charset="0"/>
                <a:ea typeface="Open Sans" panose="020B0606030504020204" pitchFamily="34" charset="0"/>
                <a:cs typeface="Open Sans" panose="020B0606030504020204" pitchFamily="34" charset="0"/>
              </a:rPr>
              <a:t>Other</a:t>
            </a:r>
            <a:r>
              <a:rPr lang="fr-FR" sz="1600" dirty="0">
                <a:latin typeface="Open Sans" panose="020B0606030504020204" pitchFamily="34" charset="0"/>
                <a:ea typeface="Open Sans" panose="020B0606030504020204" pitchFamily="34" charset="0"/>
                <a:cs typeface="Open Sans" panose="020B0606030504020204" pitchFamily="34" charset="0"/>
              </a:rPr>
              <a:t> sources of </a:t>
            </a:r>
            <a:r>
              <a:rPr lang="fr-FR" sz="1600" dirty="0" err="1">
                <a:latin typeface="Open Sans" panose="020B0606030504020204" pitchFamily="34" charset="0"/>
                <a:ea typeface="Open Sans" panose="020B0606030504020204" pitchFamily="34" charset="0"/>
                <a:cs typeface="Open Sans" panose="020B0606030504020204" pitchFamily="34" charset="0"/>
              </a:rPr>
              <a:t>income</a:t>
            </a:r>
            <a:r>
              <a:rPr lang="fr-FR" sz="1600" dirty="0">
                <a:latin typeface="Open Sans" panose="020B0606030504020204" pitchFamily="34" charset="0"/>
                <a:ea typeface="Open Sans" panose="020B0606030504020204" pitchFamily="34" charset="0"/>
                <a:cs typeface="Open Sans" panose="020B0606030504020204" pitchFamily="34" charset="0"/>
              </a:rPr>
              <a:t> (66%)</a:t>
            </a:r>
          </a:p>
        </p:txBody>
      </p:sp>
      <p:cxnSp>
        <p:nvCxnSpPr>
          <p:cNvPr id="25" name="Connecteur droit 24">
            <a:extLst>
              <a:ext uri="{FF2B5EF4-FFF2-40B4-BE49-F238E27FC236}">
                <a16:creationId xmlns:a16="http://schemas.microsoft.com/office/drawing/2014/main" id="{42064855-00E5-E8D1-D0FA-336B6E11F93D}"/>
              </a:ext>
            </a:extLst>
          </p:cNvPr>
          <p:cNvCxnSpPr>
            <a:cxnSpLocks/>
            <a:endCxn id="20" idx="1"/>
          </p:cNvCxnSpPr>
          <p:nvPr/>
        </p:nvCxnSpPr>
        <p:spPr>
          <a:xfrm>
            <a:off x="6788075" y="2163470"/>
            <a:ext cx="442884" cy="0"/>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725B5F2-C18B-C22A-174B-216A4FC74861}"/>
              </a:ext>
            </a:extLst>
          </p:cNvPr>
          <p:cNvCxnSpPr>
            <a:cxnSpLocks/>
          </p:cNvCxnSpPr>
          <p:nvPr/>
        </p:nvCxnSpPr>
        <p:spPr>
          <a:xfrm flipV="1">
            <a:off x="3828928" y="3740132"/>
            <a:ext cx="440930" cy="311131"/>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5B1C67D8-4224-D113-09DC-227E01184B39}"/>
              </a:ext>
            </a:extLst>
          </p:cNvPr>
          <p:cNvSpPr txBox="1"/>
          <p:nvPr/>
        </p:nvSpPr>
        <p:spPr>
          <a:xfrm>
            <a:off x="0" y="5622916"/>
            <a:ext cx="9144000" cy="1131335"/>
          </a:xfrm>
          <a:prstGeom prst="rect">
            <a:avLst/>
          </a:prstGeom>
          <a:noFill/>
        </p:spPr>
        <p:txBody>
          <a:bodyPr wrap="square" rtlCol="0">
            <a:spAutoFit/>
          </a:bodyPr>
          <a:lstStyle/>
          <a:p>
            <a:r>
              <a:rPr lang="fr-FR" dirty="0"/>
              <a:t>In the </a:t>
            </a:r>
            <a:r>
              <a:rPr lang="fr-FR" dirty="0" err="1"/>
              <a:t>diagram</a:t>
            </a:r>
            <a:endParaRPr lang="fr-FR" dirty="0"/>
          </a:p>
          <a:p>
            <a:r>
              <a:rPr lang="fr-FR" dirty="0"/>
              <a:t>1 . </a:t>
            </a:r>
            <a:r>
              <a:rPr lang="fr-FR" dirty="0" err="1"/>
              <a:t>Color</a:t>
            </a:r>
            <a:r>
              <a:rPr lang="fr-FR" dirty="0"/>
              <a:t> in green, the money made </a:t>
            </a:r>
            <a:r>
              <a:rPr lang="fr-FR" dirty="0" err="1"/>
              <a:t>from</a:t>
            </a:r>
            <a:r>
              <a:rPr lang="fr-FR" dirty="0"/>
              <a:t> the coop.</a:t>
            </a:r>
          </a:p>
          <a:p>
            <a:r>
              <a:rPr lang="fr-FR" dirty="0"/>
              <a:t>2.  </a:t>
            </a:r>
            <a:r>
              <a:rPr lang="fr-FR" dirty="0" err="1"/>
              <a:t>Color</a:t>
            </a:r>
            <a:r>
              <a:rPr lang="fr-FR" dirty="0"/>
              <a:t> in orange, the money made </a:t>
            </a:r>
            <a:r>
              <a:rPr lang="fr-FR" dirty="0" err="1"/>
              <a:t>from</a:t>
            </a:r>
            <a:r>
              <a:rPr lang="fr-FR" dirty="0"/>
              <a:t> </a:t>
            </a:r>
            <a:r>
              <a:rPr lang="fr-FR" dirty="0" err="1"/>
              <a:t>other</a:t>
            </a:r>
            <a:r>
              <a:rPr lang="fr-FR" dirty="0"/>
              <a:t> sources.</a:t>
            </a:r>
          </a:p>
          <a:p>
            <a:pPr marL="342900" indent="-342900">
              <a:buAutoNum type="arabicPeriod"/>
            </a:pP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65091" y="1777262"/>
            <a:ext cx="4499567" cy="2606821"/>
            <a:chOff x="-322248" y="809691"/>
            <a:chExt cx="6399382" cy="3707479"/>
          </a:xfrm>
        </p:grpSpPr>
        <p:grpSp>
          <p:nvGrpSpPr>
            <p:cNvPr id="3" name="Group 3"/>
            <p:cNvGrpSpPr/>
            <p:nvPr/>
          </p:nvGrpSpPr>
          <p:grpSpPr>
            <a:xfrm>
              <a:off x="-322248" y="809691"/>
              <a:ext cx="6399382" cy="3707479"/>
              <a:chOff x="-399053" y="1002676"/>
              <a:chExt cx="7924635" cy="4591134"/>
            </a:xfrm>
          </p:grpSpPr>
          <p:sp>
            <p:nvSpPr>
              <p:cNvPr id="4" name="Freeform 4"/>
              <p:cNvSpPr/>
              <p:nvPr/>
            </p:nvSpPr>
            <p:spPr>
              <a:xfrm>
                <a:off x="-399053" y="1002676"/>
                <a:ext cx="7924635" cy="4591134"/>
              </a:xfrm>
              <a:custGeom>
                <a:avLst/>
                <a:gdLst/>
                <a:ahLst/>
                <a:cxnLst/>
                <a:rect l="l" t="t" r="r" b="b"/>
                <a:pathLst>
                  <a:path w="7620000" h="4591133">
                    <a:moveTo>
                      <a:pt x="7620000" y="3732613"/>
                    </a:moveTo>
                    <a:lnTo>
                      <a:pt x="7620000" y="222250"/>
                    </a:lnTo>
                    <a:cubicBezTo>
                      <a:pt x="7620000" y="100330"/>
                      <a:pt x="7519670" y="0"/>
                      <a:pt x="7397750" y="0"/>
                    </a:cubicBezTo>
                    <a:lnTo>
                      <a:pt x="222250" y="0"/>
                    </a:lnTo>
                    <a:cubicBezTo>
                      <a:pt x="100330" y="0"/>
                      <a:pt x="0" y="100330"/>
                      <a:pt x="0" y="222250"/>
                    </a:cubicBezTo>
                    <a:lnTo>
                      <a:pt x="0" y="3731343"/>
                    </a:lnTo>
                    <a:cubicBezTo>
                      <a:pt x="0" y="3854533"/>
                      <a:pt x="100330" y="3953593"/>
                      <a:pt x="222250" y="3953593"/>
                    </a:cubicBezTo>
                    <a:lnTo>
                      <a:pt x="3547110" y="3953593"/>
                    </a:lnTo>
                    <a:lnTo>
                      <a:pt x="3808730" y="4591133"/>
                    </a:lnTo>
                    <a:lnTo>
                      <a:pt x="4070350" y="3953593"/>
                    </a:lnTo>
                    <a:lnTo>
                      <a:pt x="7395210" y="3953593"/>
                    </a:lnTo>
                    <a:cubicBezTo>
                      <a:pt x="7519670" y="3954863"/>
                      <a:pt x="7620000" y="3855803"/>
                      <a:pt x="7620000" y="3732613"/>
                    </a:cubicBezTo>
                    <a:lnTo>
                      <a:pt x="7620000" y="3732613"/>
                    </a:lnTo>
                    <a:close/>
                  </a:path>
                </a:pathLst>
              </a:custGeom>
              <a:solidFill>
                <a:srgbClr val="F7FBFF"/>
              </a:solidFill>
            </p:spPr>
            <p:txBody>
              <a:bodyPr/>
              <a:lstStyle/>
              <a:p>
                <a:endParaRPr lang="fr-CA"/>
              </a:p>
            </p:txBody>
          </p:sp>
        </p:grpSp>
        <p:sp>
          <p:nvSpPr>
            <p:cNvPr id="5" name="TextBox 5"/>
            <p:cNvSpPr txBox="1"/>
            <p:nvPr/>
          </p:nvSpPr>
          <p:spPr>
            <a:xfrm>
              <a:off x="-275874" y="1234896"/>
              <a:ext cx="6153379" cy="2272896"/>
            </a:xfrm>
            <a:prstGeom prst="rect">
              <a:avLst/>
            </a:prstGeom>
          </p:spPr>
          <p:txBody>
            <a:bodyPr lIns="0" tIns="0" rIns="0" bIns="0" rtlCol="0" anchor="t">
              <a:spAutoFit/>
            </a:bodyPr>
            <a:lstStyle/>
            <a:p>
              <a:pPr algn="ctr">
                <a:lnSpc>
                  <a:spcPts val="21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After 1980's, we no longer lived in tents and igloos, meaning the ties to the territory was different. Our way of living changed, and we joined the market economy. Inuit had to reconstruct their identity since we now lived in communities. </a:t>
              </a:r>
            </a:p>
          </p:txBody>
        </p:sp>
      </p:grpSp>
      <p:pic>
        <p:nvPicPr>
          <p:cNvPr id="6" name="Picture 6"/>
          <p:cNvPicPr>
            <a:picLocks noChangeAspect="1"/>
          </p:cNvPicPr>
          <p:nvPr/>
        </p:nvPicPr>
        <p:blipFill>
          <a:blip r:embed="rId3"/>
          <a:srcRect r="91" b="32593"/>
          <a:stretch>
            <a:fillRect/>
          </a:stretch>
        </p:blipFill>
        <p:spPr>
          <a:xfrm>
            <a:off x="0" y="935244"/>
            <a:ext cx="1240967" cy="707020"/>
          </a:xfrm>
          <a:prstGeom prst="rect">
            <a:avLst/>
          </a:prstGeom>
        </p:spPr>
      </p:pic>
      <p:pic>
        <p:nvPicPr>
          <p:cNvPr id="12" name="Picture 12"/>
          <p:cNvPicPr>
            <a:picLocks noChangeAspect="1"/>
          </p:cNvPicPr>
          <p:nvPr/>
        </p:nvPicPr>
        <p:blipFill>
          <a:blip r:embed="rId4"/>
          <a:srcRect/>
          <a:stretch>
            <a:fillRect/>
          </a:stretch>
        </p:blipFill>
        <p:spPr>
          <a:xfrm>
            <a:off x="56834" y="4009503"/>
            <a:ext cx="3011628" cy="2848497"/>
          </a:xfrm>
          <a:prstGeom prst="rect">
            <a:avLst/>
          </a:prstGeom>
        </p:spPr>
      </p:pic>
      <p:pic>
        <p:nvPicPr>
          <p:cNvPr id="18" name="Image 17">
            <a:extLst>
              <a:ext uri="{FF2B5EF4-FFF2-40B4-BE49-F238E27FC236}">
                <a16:creationId xmlns:a16="http://schemas.microsoft.com/office/drawing/2014/main" id="{58F0533E-D893-E258-B399-157560437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4658" y="7260"/>
            <a:ext cx="4479342" cy="6843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Ellipse 7">
            <a:extLst>
              <a:ext uri="{FF2B5EF4-FFF2-40B4-BE49-F238E27FC236}">
                <a16:creationId xmlns:a16="http://schemas.microsoft.com/office/drawing/2014/main" id="{7F20578F-ACF3-4C45-08DC-44B51B48C7A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 5"/>
          <p:cNvGrpSpPr/>
          <p:nvPr/>
        </p:nvGrpSpPr>
        <p:grpSpPr>
          <a:xfrm>
            <a:off x="0" y="4033473"/>
            <a:ext cx="9145112" cy="2840394"/>
            <a:chOff x="0" y="0"/>
            <a:chExt cx="3352800" cy="759027"/>
          </a:xfrm>
        </p:grpSpPr>
        <p:sp>
          <p:nvSpPr>
            <p:cNvPr id="6" name="Freeform 6"/>
            <p:cNvSpPr/>
            <p:nvPr/>
          </p:nvSpPr>
          <p:spPr>
            <a:xfrm>
              <a:off x="0" y="0"/>
              <a:ext cx="3352800" cy="759027"/>
            </a:xfrm>
            <a:custGeom>
              <a:avLst/>
              <a:gdLst/>
              <a:ahLst/>
              <a:cxnLst/>
              <a:rect l="l" t="t" r="r" b="b"/>
              <a:pathLst>
                <a:path w="3352800" h="759027">
                  <a:moveTo>
                    <a:pt x="0" y="0"/>
                  </a:moveTo>
                  <a:lnTo>
                    <a:pt x="3352800" y="0"/>
                  </a:lnTo>
                  <a:lnTo>
                    <a:pt x="3352800" y="759027"/>
                  </a:lnTo>
                  <a:lnTo>
                    <a:pt x="0" y="759027"/>
                  </a:lnTo>
                  <a:close/>
                </a:path>
              </a:pathLst>
            </a:custGeom>
            <a:solidFill>
              <a:schemeClr val="bg1"/>
            </a:solidFill>
          </p:spPr>
          <p:txBody>
            <a:bodyPr/>
            <a:lstStyle/>
            <a:p>
              <a:endParaRPr lang="fr-FR"/>
            </a:p>
          </p:txBody>
        </p:sp>
      </p:grpSp>
      <p:pic>
        <p:nvPicPr>
          <p:cNvPr id="11" name="Picture 11"/>
          <p:cNvPicPr>
            <a:picLocks noChangeAspect="1"/>
          </p:cNvPicPr>
          <p:nvPr/>
        </p:nvPicPr>
        <p:blipFill>
          <a:blip r:embed="rId3"/>
          <a:srcRect b="35594"/>
          <a:stretch>
            <a:fillRect/>
          </a:stretch>
        </p:blipFill>
        <p:spPr>
          <a:xfrm>
            <a:off x="3947021" y="0"/>
            <a:ext cx="1242098" cy="675542"/>
          </a:xfrm>
          <a:prstGeom prst="rect">
            <a:avLst/>
          </a:prstGeom>
        </p:spPr>
      </p:pic>
      <p:sp>
        <p:nvSpPr>
          <p:cNvPr id="17" name="TextBox 17"/>
          <p:cNvSpPr txBox="1"/>
          <p:nvPr/>
        </p:nvSpPr>
        <p:spPr>
          <a:xfrm>
            <a:off x="525882" y="1064956"/>
            <a:ext cx="3429000" cy="782265"/>
          </a:xfrm>
          <a:prstGeom prst="rect">
            <a:avLst/>
          </a:prstGeom>
        </p:spPr>
        <p:txBody>
          <a:bodyPr lIns="0" tIns="0" rIns="0" bIns="0" rtlCol="0" anchor="t">
            <a:spAutoFit/>
          </a:bodyPr>
          <a:lstStyle/>
          <a:p>
            <a:pPr algn="ctr">
              <a:lnSpc>
                <a:spcPts val="3149"/>
              </a:lnSpc>
            </a:pPr>
            <a:r>
              <a:rPr lang="en-US" sz="2250" dirty="0">
                <a:solidFill>
                  <a:srgbClr val="000000"/>
                </a:solidFill>
                <a:latin typeface="League Spartan"/>
              </a:rPr>
              <a:t>Inuit community before 1980's </a:t>
            </a:r>
          </a:p>
        </p:txBody>
      </p:sp>
      <p:sp>
        <p:nvSpPr>
          <p:cNvPr id="18" name="TextBox 18"/>
          <p:cNvSpPr txBox="1"/>
          <p:nvPr/>
        </p:nvSpPr>
        <p:spPr>
          <a:xfrm>
            <a:off x="5189119" y="1064957"/>
            <a:ext cx="3429000" cy="782265"/>
          </a:xfrm>
          <a:prstGeom prst="rect">
            <a:avLst/>
          </a:prstGeom>
        </p:spPr>
        <p:txBody>
          <a:bodyPr lIns="0" tIns="0" rIns="0" bIns="0" rtlCol="0" anchor="t">
            <a:spAutoFit/>
          </a:bodyPr>
          <a:lstStyle/>
          <a:p>
            <a:pPr algn="ctr">
              <a:lnSpc>
                <a:spcPts val="3149"/>
              </a:lnSpc>
            </a:pPr>
            <a:r>
              <a:rPr lang="en-US" sz="2250" dirty="0">
                <a:solidFill>
                  <a:srgbClr val="000000"/>
                </a:solidFill>
                <a:latin typeface="League Spartan"/>
              </a:rPr>
              <a:t>Inuit community after 1980's </a:t>
            </a:r>
          </a:p>
        </p:txBody>
      </p:sp>
      <p:pic>
        <p:nvPicPr>
          <p:cNvPr id="19" name="Picture 19"/>
          <p:cNvPicPr>
            <a:picLocks noChangeAspect="1"/>
          </p:cNvPicPr>
          <p:nvPr/>
        </p:nvPicPr>
        <p:blipFill rotWithShape="1">
          <a:blip r:embed="rId4"/>
          <a:srcRect b="11540"/>
          <a:stretch/>
        </p:blipFill>
        <p:spPr>
          <a:xfrm>
            <a:off x="5980186" y="5412664"/>
            <a:ext cx="1776566" cy="1567683"/>
          </a:xfrm>
          <a:prstGeom prst="rect">
            <a:avLst/>
          </a:prstGeom>
        </p:spPr>
      </p:pic>
      <p:pic>
        <p:nvPicPr>
          <p:cNvPr id="25" name="Image 24">
            <a:extLst>
              <a:ext uri="{FF2B5EF4-FFF2-40B4-BE49-F238E27FC236}">
                <a16:creationId xmlns:a16="http://schemas.microsoft.com/office/drawing/2014/main" id="{085F4680-F8CD-92D0-3317-03C525C4BE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7457" y="2037370"/>
            <a:ext cx="4138268" cy="278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6B15CCBF-8865-DD31-4395-02B610C6AA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294" y="2037370"/>
            <a:ext cx="4271776" cy="278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CE6E4A55-16AF-5243-4C70-4B4DF99D3EA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au 5">
            <a:extLst>
              <a:ext uri="{FF2B5EF4-FFF2-40B4-BE49-F238E27FC236}">
                <a16:creationId xmlns:a16="http://schemas.microsoft.com/office/drawing/2014/main" id="{EC47B10D-B6AF-A4B1-A151-A353383DCF78}"/>
              </a:ext>
            </a:extLst>
          </p:cNvPr>
          <p:cNvGraphicFramePr>
            <a:graphicFrameLocks noGrp="1"/>
          </p:cNvGraphicFramePr>
          <p:nvPr>
            <p:extLst>
              <p:ext uri="{D42A27DB-BD31-4B8C-83A1-F6EECF244321}">
                <p14:modId xmlns:p14="http://schemas.microsoft.com/office/powerpoint/2010/main" val="4147661543"/>
              </p:ext>
            </p:extLst>
          </p:nvPr>
        </p:nvGraphicFramePr>
        <p:xfrm>
          <a:off x="-2" y="761999"/>
          <a:ext cx="9143999" cy="5960073"/>
        </p:xfrm>
        <a:graphic>
          <a:graphicData uri="http://schemas.openxmlformats.org/drawingml/2006/table">
            <a:tbl>
              <a:tblPr firstRow="1" firstCol="1" bandRow="1"/>
              <a:tblGrid>
                <a:gridCol w="694738">
                  <a:extLst>
                    <a:ext uri="{9D8B030D-6E8A-4147-A177-3AD203B41FA5}">
                      <a16:colId xmlns:a16="http://schemas.microsoft.com/office/drawing/2014/main" val="2815020212"/>
                    </a:ext>
                  </a:extLst>
                </a:gridCol>
                <a:gridCol w="3385726">
                  <a:extLst>
                    <a:ext uri="{9D8B030D-6E8A-4147-A177-3AD203B41FA5}">
                      <a16:colId xmlns:a16="http://schemas.microsoft.com/office/drawing/2014/main" val="504278246"/>
                    </a:ext>
                  </a:extLst>
                </a:gridCol>
                <a:gridCol w="1180562">
                  <a:extLst>
                    <a:ext uri="{9D8B030D-6E8A-4147-A177-3AD203B41FA5}">
                      <a16:colId xmlns:a16="http://schemas.microsoft.com/office/drawing/2014/main" val="3092694882"/>
                    </a:ext>
                  </a:extLst>
                </a:gridCol>
                <a:gridCol w="2268005">
                  <a:extLst>
                    <a:ext uri="{9D8B030D-6E8A-4147-A177-3AD203B41FA5}">
                      <a16:colId xmlns:a16="http://schemas.microsoft.com/office/drawing/2014/main" val="510231355"/>
                    </a:ext>
                  </a:extLst>
                </a:gridCol>
                <a:gridCol w="1614968">
                  <a:extLst>
                    <a:ext uri="{9D8B030D-6E8A-4147-A177-3AD203B41FA5}">
                      <a16:colId xmlns:a16="http://schemas.microsoft.com/office/drawing/2014/main" val="3716258187"/>
                    </a:ext>
                  </a:extLst>
                </a:gridCol>
              </a:tblGrid>
              <a:tr h="291436">
                <a:tc>
                  <a:txBody>
                    <a:bodyPr/>
                    <a:lstStyle/>
                    <a:p>
                      <a:pPr algn="ctr" fontAlgn="ctr">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Times New Roman" panose="02020603050405020304" pitchFamily="18" charset="0"/>
                        </a:rPr>
                        <a:t>Page #</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Description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Location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Avataq</a:t>
                      </a: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 </a:t>
                      </a: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reference</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Credits</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5533483"/>
                  </a:ext>
                </a:extLst>
              </a:tr>
              <a:tr h="291436">
                <a:tc rowSpan="3">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12</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Last matchbox houses in POV, ski-doo</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Puvirnituq</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IND-MCK G-01421</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Gerald McKenzie</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6612987"/>
                  </a:ext>
                </a:extLst>
              </a:tr>
              <a:tr h="291436">
                <a:tc vMerge="1">
                  <a:txBody>
                    <a:bodyPr/>
                    <a:lstStyle/>
                    <a:p>
                      <a:endParaRPr lang="fr-FR"/>
                    </a:p>
                  </a:txBody>
                  <a:tcPr/>
                </a:tc>
                <a:tc>
                  <a:txBody>
                    <a:bodyPr/>
                    <a:lstStyle/>
                    <a:p>
                      <a:pPr algn="just"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Artefact of a cup</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Unknown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effectLst/>
                          <a:latin typeface="Arial" panose="020B0604020202020204" pitchFamily="34" charset="0"/>
                          <a:ea typeface="Calibri" panose="020F0502020204030204" pitchFamily="34" charset="0"/>
                          <a:cs typeface="Arial" panose="020B0604020202020204" pitchFamily="34" charset="0"/>
                        </a:rPr>
                        <a:t>catalog</a:t>
                      </a: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 </a:t>
                      </a:r>
                      <a:r>
                        <a:rPr lang="fr-CA" sz="900" b="0" i="0" u="none" strike="noStrike" kern="100" err="1">
                          <a:effectLst/>
                          <a:latin typeface="Arial" panose="020B0604020202020204" pitchFamily="34" charset="0"/>
                          <a:ea typeface="Calibri" panose="020F0502020204030204" pitchFamily="34" charset="0"/>
                          <a:cs typeface="Arial" panose="020B0604020202020204" pitchFamily="34" charset="0"/>
                        </a:rPr>
                        <a:t>number</a:t>
                      </a: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 HBC : 204</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N/A</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435238"/>
                  </a:ext>
                </a:extLst>
              </a:tr>
              <a:tr h="291436">
                <a:tc vMerge="1">
                  <a:txBody>
                    <a:bodyPr/>
                    <a:lstStyle/>
                    <a:p>
                      <a:endParaRPr lang="fr-FR"/>
                    </a:p>
                  </a:txBody>
                  <a:tcPr/>
                </a:tc>
                <a:tc>
                  <a:txBody>
                    <a:bodyPr/>
                    <a:lstStyle/>
                    <a:p>
                      <a:pPr algn="just"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Artefact of a qulliq</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Unknown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catalog</a:t>
                      </a: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number</a:t>
                      </a: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IiDi-4 : 1</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N/A</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54877"/>
                  </a:ext>
                </a:extLst>
              </a:tr>
              <a:tr h="784004">
                <a:tc rowSpan="2">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13</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Delegates hard at work on negotiations between the NQIA and Hydro Quebec (1972)</a:t>
                      </a:r>
                      <a:endParaRPr lang="en-US" sz="1400" b="0" i="0" u="none" strike="noStrike">
                        <a:effectLst/>
                        <a:latin typeface="Arial" panose="020B0604020202020204" pitchFamily="34" charset="0"/>
                      </a:endParaRPr>
                    </a:p>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Kuujjuak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NUN-IWT-36</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Unknown</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3869772"/>
                  </a:ext>
                </a:extLst>
              </a:tr>
              <a:tr h="291436">
                <a:tc vMerge="1">
                  <a:txBody>
                    <a:bodyPr/>
                    <a:lstStyle/>
                    <a:p>
                      <a:endParaRPr lang="fr-FR"/>
                    </a:p>
                  </a:txBody>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Feasting on a cooked fish (1983)</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Kangiqsualujjuaq</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NUN-ETO T-0025</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Tommy George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Etok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7679022"/>
                  </a:ext>
                </a:extLst>
              </a:tr>
              <a:tr h="291436">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14</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Sealskin drying (1972)</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Ivujivik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IND-BMUR-18</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Dr. William Breen Murray</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2975"/>
                  </a:ext>
                </a:extLst>
              </a:tr>
              <a:tr h="784004">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15</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Shore area of the community, showing the oil storage tank, the Coop store, the Anglican chapel and the community center (Quebec House).</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Ivujivik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IND-BMUR-04</a:t>
                      </a:r>
                      <a:endParaRPr lang="en-US" sz="1400" b="0" i="0" u="none" strike="noStrike">
                        <a:effectLst/>
                        <a:latin typeface="Arial" panose="020B0604020202020204" pitchFamily="34" charset="0"/>
                      </a:endParaRPr>
                    </a:p>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Dr. William Breen Murray</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219971"/>
                  </a:ext>
                </a:extLst>
              </a:tr>
              <a:tr h="1030289">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21</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HBC governor P. Ashley Cooper and his wife with the people of Cape Smith (Qikiqtarjuaq) assembled in front of the HBC store. The Scottish guard is sergeant Robert Hannah (1934)</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Akulivik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A-HBCA-166</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Unknown</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2204906"/>
                  </a:ext>
                </a:extLst>
              </a:tr>
              <a:tr h="537720">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24</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Uqammaq reading to a group of Inuit (1919?)</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Ivujivik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A-ANG-P 750255I</a:t>
                      </a:r>
                      <a:endParaRPr lang="en-US" sz="1400" b="0" i="0" u="none" strike="noStrike">
                        <a:effectLst/>
                        <a:latin typeface="Arial" panose="020B0604020202020204" pitchFamily="34" charset="0"/>
                      </a:endParaRPr>
                    </a:p>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E.J. Peck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8506547"/>
                  </a:ext>
                </a:extLst>
              </a:tr>
              <a:tr h="537720">
                <a:tc rowSpan="2">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27</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Canvas tent held with wood posts, Summer in Cape Jones Island (1927)</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Kuujjuaraapik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A-PA-099626</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L.T.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Burwash</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223451"/>
                  </a:ext>
                </a:extLst>
              </a:tr>
              <a:tr h="537720">
                <a:tc vMerge="1">
                  <a:txBody>
                    <a:bodyPr/>
                    <a:lstStyle/>
                    <a:p>
                      <a:endParaRPr lang="fr-FR"/>
                    </a:p>
                  </a:txBody>
                  <a:tcPr/>
                </a:tc>
                <a:tc>
                  <a:txBody>
                    <a:bodyPr/>
                    <a:lstStyle/>
                    <a:p>
                      <a:pPr algn="just" fontAlgn="t">
                        <a:lnSpc>
                          <a:spcPct val="150000"/>
                        </a:lnSpc>
                        <a:spcBef>
                          <a:spcPts val="0"/>
                        </a:spcBef>
                        <a:spcAft>
                          <a:spcPts val="0"/>
                        </a:spcAft>
                      </a:pPr>
                      <a:r>
                        <a:rPr lang="en-US"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Kamutik</a:t>
                      </a: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in foreground, a man to the left in the midground. Many huskies resting in a snowy landscape (1953-1954)</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Inukjuak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IND-APP-073</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Bill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Applewhite</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4246678"/>
                  </a:ext>
                </a:extLst>
              </a:tr>
            </a:tbl>
          </a:graphicData>
        </a:graphic>
      </p:graphicFrame>
      <p:sp>
        <p:nvSpPr>
          <p:cNvPr id="7" name="Rectangle 6">
            <a:extLst>
              <a:ext uri="{FF2B5EF4-FFF2-40B4-BE49-F238E27FC236}">
                <a16:creationId xmlns:a16="http://schemas.microsoft.com/office/drawing/2014/main" id="{2448B366-9D7B-37C9-B705-D3FA6C7D2C77}"/>
              </a:ext>
            </a:extLst>
          </p:cNvPr>
          <p:cNvSpPr/>
          <p:nvPr/>
        </p:nvSpPr>
        <p:spPr>
          <a:xfrm>
            <a:off x="2237772" y="-116137"/>
            <a:ext cx="3916650" cy="923330"/>
          </a:xfrm>
          <a:prstGeom prst="rect">
            <a:avLst/>
          </a:prstGeom>
          <a:noFill/>
        </p:spPr>
        <p:txBody>
          <a:bodyPr wrap="none" lIns="91440" tIns="45720" rIns="91440" bIns="45720">
            <a:spAutoFit/>
          </a:bodyPr>
          <a:lstStyle/>
          <a:p>
            <a:pPr algn="ctr"/>
            <a:r>
              <a:rPr lang="fr-CA" sz="5400" b="0" cap="none" spc="0">
                <a:ln w="0"/>
                <a:solidFill>
                  <a:schemeClr val="tx1"/>
                </a:solidFill>
                <a:effectLst>
                  <a:outerShdw blurRad="38100" dist="19050" dir="2700000" algn="tl" rotWithShape="0">
                    <a:schemeClr val="dk1">
                      <a:alpha val="40000"/>
                    </a:schemeClr>
                  </a:outerShdw>
                </a:effectLst>
              </a:rPr>
              <a:t>Photo </a:t>
            </a:r>
            <a:r>
              <a:rPr lang="fr-CA" sz="5400" b="0" cap="none" spc="0" err="1">
                <a:ln w="0"/>
                <a:solidFill>
                  <a:schemeClr val="tx1"/>
                </a:solidFill>
                <a:effectLst>
                  <a:outerShdw blurRad="38100" dist="19050" dir="2700000" algn="tl" rotWithShape="0">
                    <a:schemeClr val="dk1">
                      <a:alpha val="40000"/>
                    </a:schemeClr>
                  </a:outerShdw>
                </a:effectLst>
              </a:rPr>
              <a:t>credits</a:t>
            </a:r>
            <a:endParaRPr lang="fr-CA" sz="54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46491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au 3">
            <a:extLst>
              <a:ext uri="{FF2B5EF4-FFF2-40B4-BE49-F238E27FC236}">
                <a16:creationId xmlns:a16="http://schemas.microsoft.com/office/drawing/2014/main" id="{9F7B77E7-9C36-B6C1-A851-A8180929AFD2}"/>
              </a:ext>
            </a:extLst>
          </p:cNvPr>
          <p:cNvGraphicFramePr>
            <a:graphicFrameLocks noGrp="1"/>
          </p:cNvGraphicFramePr>
          <p:nvPr>
            <p:extLst>
              <p:ext uri="{D42A27DB-BD31-4B8C-83A1-F6EECF244321}">
                <p14:modId xmlns:p14="http://schemas.microsoft.com/office/powerpoint/2010/main" val="3172620633"/>
              </p:ext>
            </p:extLst>
          </p:nvPr>
        </p:nvGraphicFramePr>
        <p:xfrm>
          <a:off x="0" y="785446"/>
          <a:ext cx="9143999" cy="6041753"/>
        </p:xfrm>
        <a:graphic>
          <a:graphicData uri="http://schemas.openxmlformats.org/drawingml/2006/table">
            <a:tbl>
              <a:tblPr firstRow="1" firstCol="1" bandRow="1">
                <a:tableStyleId>{2D5ABB26-0587-4C30-8999-92F81FD0307C}</a:tableStyleId>
              </a:tblPr>
              <a:tblGrid>
                <a:gridCol w="586854">
                  <a:extLst>
                    <a:ext uri="{9D8B030D-6E8A-4147-A177-3AD203B41FA5}">
                      <a16:colId xmlns:a16="http://schemas.microsoft.com/office/drawing/2014/main" val="3786987438"/>
                    </a:ext>
                  </a:extLst>
                </a:gridCol>
                <a:gridCol w="3953371">
                  <a:extLst>
                    <a:ext uri="{9D8B030D-6E8A-4147-A177-3AD203B41FA5}">
                      <a16:colId xmlns:a16="http://schemas.microsoft.com/office/drawing/2014/main" val="80139683"/>
                    </a:ext>
                  </a:extLst>
                </a:gridCol>
                <a:gridCol w="1098212">
                  <a:extLst>
                    <a:ext uri="{9D8B030D-6E8A-4147-A177-3AD203B41FA5}">
                      <a16:colId xmlns:a16="http://schemas.microsoft.com/office/drawing/2014/main" val="918513408"/>
                    </a:ext>
                  </a:extLst>
                </a:gridCol>
                <a:gridCol w="2002142">
                  <a:extLst>
                    <a:ext uri="{9D8B030D-6E8A-4147-A177-3AD203B41FA5}">
                      <a16:colId xmlns:a16="http://schemas.microsoft.com/office/drawing/2014/main" val="582458877"/>
                    </a:ext>
                  </a:extLst>
                </a:gridCol>
                <a:gridCol w="1503420">
                  <a:extLst>
                    <a:ext uri="{9D8B030D-6E8A-4147-A177-3AD203B41FA5}">
                      <a16:colId xmlns:a16="http://schemas.microsoft.com/office/drawing/2014/main" val="3092990969"/>
                    </a:ext>
                  </a:extLst>
                </a:gridCol>
              </a:tblGrid>
              <a:tr h="189972">
                <a:tc>
                  <a:txBody>
                    <a:bodyPr/>
                    <a:lstStyle/>
                    <a:p>
                      <a:pPr algn="ctr">
                        <a:lnSpc>
                          <a:spcPct val="150000"/>
                        </a:lnSpc>
                      </a:pPr>
                      <a:r>
                        <a:rPr lang="fr-CA" sz="900" b="1" kern="100">
                          <a:effectLst/>
                          <a:latin typeface="Arial" panose="020B0604020202020204" pitchFamily="34" charset="0"/>
                          <a:cs typeface="Arial" panose="020B0604020202020204" pitchFamily="34" charset="0"/>
                        </a:rPr>
                        <a:t>Page #</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Description</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Location</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Avataq reference</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err="1">
                          <a:effectLst/>
                          <a:latin typeface="Arial" panose="020B0604020202020204" pitchFamily="34" charset="0"/>
                          <a:cs typeface="Arial" panose="020B0604020202020204" pitchFamily="34" charset="0"/>
                        </a:rPr>
                        <a:t>Credits</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4705077"/>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29</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Visit of the Hudson’s Bay Company Governor. Five </a:t>
                      </a:r>
                      <a:r>
                        <a:rPr lang="en-US" sz="900" kern="100" err="1">
                          <a:effectLst/>
                          <a:latin typeface="Arial" panose="020B0604020202020204" pitchFamily="34" charset="0"/>
                          <a:cs typeface="Arial" panose="020B0604020202020204" pitchFamily="34" charset="0"/>
                        </a:rPr>
                        <a:t>Qallunaat</a:t>
                      </a:r>
                      <a:r>
                        <a:rPr lang="en-US" sz="900" kern="100">
                          <a:effectLst/>
                          <a:latin typeface="Arial" panose="020B0604020202020204" pitchFamily="34" charset="0"/>
                          <a:cs typeface="Arial" panose="020B0604020202020204" pitchFamily="34" charset="0"/>
                        </a:rPr>
                        <a:t> men, a Qallunaaq woman walking </a:t>
                      </a:r>
                      <a:r>
                        <a:rPr lang="en-US" sz="900" kern="100" err="1">
                          <a:effectLst/>
                          <a:latin typeface="Arial" panose="020B0604020202020204" pitchFamily="34" charset="0"/>
                          <a:cs typeface="Arial" panose="020B0604020202020204" pitchFamily="34" charset="0"/>
                        </a:rPr>
                        <a:t>alon</a:t>
                      </a:r>
                      <a:r>
                        <a:rPr lang="en-US" sz="900" kern="100">
                          <a:effectLst/>
                          <a:latin typeface="Arial" panose="020B0604020202020204" pitchFamily="34" charset="0"/>
                          <a:cs typeface="Arial" panose="020B0604020202020204" pitchFamily="34" charset="0"/>
                        </a:rPr>
                        <a:t> a boardwalk surrounded by Inuit (1934)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Killiniq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IND-MCL-130</a:t>
                      </a:r>
                    </a:p>
                    <a:p>
                      <a:pPr algn="ctr">
                        <a:lnSpc>
                          <a:spcPct val="150000"/>
                        </a:lnSpc>
                      </a:pPr>
                      <a:r>
                        <a:rPr lang="fr-CA"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Unknown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0613977"/>
                  </a:ext>
                </a:extLst>
              </a:tr>
              <a:tr h="197426">
                <a:tc>
                  <a:txBody>
                    <a:bodyPr/>
                    <a:lstStyle/>
                    <a:p>
                      <a:pPr algn="ctr">
                        <a:lnSpc>
                          <a:spcPct val="150000"/>
                        </a:lnSpc>
                      </a:pPr>
                      <a:r>
                        <a:rPr lang="fr-CA" sz="900" kern="100">
                          <a:effectLst/>
                          <a:latin typeface="Arial" panose="020B0604020202020204" pitchFamily="34" charset="0"/>
                          <a:cs typeface="Arial" panose="020B0604020202020204" pitchFamily="34" charset="0"/>
                        </a:rPr>
                        <a:t>30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Puvirnituq Federal Day School (1960)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IND-COW M-555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Mary Cowley</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891197"/>
                  </a:ext>
                </a:extLst>
              </a:tr>
              <a:tr h="197426">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31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Inuit women standing in an igloo village. (1951)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A-DES-35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Frère André Chauvel</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6267110"/>
                  </a:ext>
                </a:extLst>
              </a:tr>
              <a:tr h="197426">
                <a:tc vMerge="1">
                  <a:txBody>
                    <a:bodyPr/>
                    <a:lstStyle/>
                    <a:p>
                      <a:endParaRPr lang="fr-FR"/>
                    </a:p>
                  </a:txBody>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View of Puvirnituq (1959-62)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IND-COW M-561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Mary Cowley</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4099104"/>
                  </a:ext>
                </a:extLst>
              </a:tr>
              <a:tr h="387919">
                <a:tc rowSpan="3">
                  <a:txBody>
                    <a:bodyPr/>
                    <a:lstStyle/>
                    <a:p>
                      <a:pPr algn="ctr">
                        <a:lnSpc>
                          <a:spcPct val="150000"/>
                        </a:lnSpc>
                      </a:pPr>
                      <a:r>
                        <a:rPr lang="fr-CA" sz="900" kern="100">
                          <a:effectLst/>
                          <a:latin typeface="Arial" panose="020B0604020202020204" pitchFamily="34" charset="0"/>
                          <a:cs typeface="Arial" panose="020B0604020202020204" pitchFamily="34" charset="0"/>
                        </a:rPr>
                        <a:t>33</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Two men and a young boy display a large polar bear skin, that is drying on a stretcher (1902-1904)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Kuujjuaraapik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A-QU-L - 22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A. A. Chesterfield</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0252885"/>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Fish drying rack located near the water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Salluit</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IND-LAU-66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Pauline Laurin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1114172"/>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High angle shot of a woman sitting inside a tent, sewing a kamik (1952-1955)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Kangirsuk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IND-LAU-35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Laurin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407947"/>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34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Children inside a classroom, with two writing at the blackboard. All students are back on to the camera, either seated at desks, or standing (1953-1954)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Inukjuak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IND-APP-001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Bill Applewhite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5563432"/>
                  </a:ext>
                </a:extLst>
              </a:tr>
              <a:tr h="369928">
                <a:tc>
                  <a:txBody>
                    <a:bodyPr/>
                    <a:lstStyle/>
                    <a:p>
                      <a:pPr algn="ctr">
                        <a:lnSpc>
                          <a:spcPct val="150000"/>
                        </a:lnSpc>
                      </a:pPr>
                      <a:r>
                        <a:rPr lang="fr-CA" sz="900" kern="100">
                          <a:effectLst/>
                          <a:latin typeface="Arial" panose="020B0604020202020204" pitchFamily="34" charset="0"/>
                          <a:cs typeface="Arial" panose="020B0604020202020204" pitchFamily="34" charset="0"/>
                        </a:rPr>
                        <a:t>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Wintertime. Long shot of three children standing outside the Co-op store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IND-FUM R-21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René Fumoleau</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4064996"/>
                  </a:ext>
                </a:extLst>
              </a:tr>
              <a:tr h="387919">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37</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Men </a:t>
                      </a:r>
                      <a:r>
                        <a:rPr lang="fr-CA" sz="900" kern="100" err="1">
                          <a:effectLst/>
                          <a:latin typeface="Arial" panose="020B0604020202020204" pitchFamily="34" charset="0"/>
                          <a:cs typeface="Arial" panose="020B0604020202020204" pitchFamily="34" charset="0"/>
                        </a:rPr>
                        <a:t>carving</a:t>
                      </a:r>
                      <a:r>
                        <a:rPr lang="fr-CA" sz="900" kern="100">
                          <a:effectLst/>
                          <a:latin typeface="Arial" panose="020B0604020202020204" pitchFamily="34" charset="0"/>
                          <a:cs typeface="Arial" panose="020B0604020202020204" pitchFamily="34" charset="0"/>
                        </a:rPr>
                        <a:t> </a:t>
                      </a:r>
                      <a:r>
                        <a:rPr lang="fr-CA" sz="900" kern="100" err="1">
                          <a:effectLst/>
                          <a:latin typeface="Arial" panose="020B0604020202020204" pitchFamily="34" charset="0"/>
                          <a:cs typeface="Arial" panose="020B0604020202020204" pitchFamily="34" charset="0"/>
                        </a:rPr>
                        <a:t>with</a:t>
                      </a:r>
                      <a:r>
                        <a:rPr lang="fr-CA" sz="900" kern="100">
                          <a:effectLst/>
                          <a:latin typeface="Arial" panose="020B0604020202020204" pitchFamily="34" charset="0"/>
                          <a:cs typeface="Arial" panose="020B0604020202020204" pitchFamily="34" charset="0"/>
                        </a:rPr>
                        <a:t> </a:t>
                      </a:r>
                      <a:r>
                        <a:rPr lang="fr-CA" sz="900" kern="100" err="1">
                          <a:effectLst/>
                          <a:latin typeface="Arial" panose="020B0604020202020204" pitchFamily="34" charset="0"/>
                          <a:cs typeface="Arial" panose="020B0604020202020204" pitchFamily="34" charset="0"/>
                        </a:rPr>
                        <a:t>soapstone</a:t>
                      </a:r>
                      <a:r>
                        <a:rPr lang="fr-CA" sz="900" kern="100">
                          <a:effectLst/>
                          <a:latin typeface="Arial" panose="020B0604020202020204" pitchFamily="34" charset="0"/>
                          <a:cs typeface="Arial" panose="020B0604020202020204" pitchFamily="34" charset="0"/>
                        </a:rPr>
                        <a:t>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IND-BOU-M-5-024</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4926271"/>
                  </a:ext>
                </a:extLst>
              </a:tr>
              <a:tr h="387919">
                <a:tc vMerge="1">
                  <a:txBody>
                    <a:bodyPr/>
                    <a:lstStyle/>
                    <a:p>
                      <a:endParaRPr lang="fr-FR"/>
                    </a:p>
                  </a:txBody>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Artist carving soapstone sculpture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IND-BOU-M-6-005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0670842"/>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38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Artist carving soapstone sculpture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IND-BOU-M-6-006</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1821285"/>
                  </a:ext>
                </a:extLst>
              </a:tr>
              <a:tr h="387919">
                <a:tc rowSpan="3">
                  <a:txBody>
                    <a:bodyPr/>
                    <a:lstStyle/>
                    <a:p>
                      <a:pPr algn="ctr">
                        <a:lnSpc>
                          <a:spcPct val="150000"/>
                        </a:lnSpc>
                      </a:pPr>
                      <a:r>
                        <a:rPr lang="fr-CA" sz="900" kern="100">
                          <a:effectLst/>
                          <a:latin typeface="Arial" panose="020B0604020202020204" pitchFamily="34" charset="0"/>
                          <a:cs typeface="Arial" panose="020B0604020202020204" pitchFamily="34" charset="0"/>
                        </a:rPr>
                        <a:t>40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Facade of the POV Co-oprerative store. Taamusi Qumaq in the orange jacket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G-01365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Gérald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8893436"/>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A display of print on table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IND-FUM R-25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René Fumoleau</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2862484"/>
                  </a:ext>
                </a:extLst>
              </a:tr>
              <a:tr h="387919">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Nellie </a:t>
                      </a:r>
                      <a:r>
                        <a:rPr lang="en-US" sz="900" kern="100" err="1">
                          <a:effectLst/>
                          <a:latin typeface="Arial" panose="020B0604020202020204" pitchFamily="34" charset="0"/>
                          <a:cs typeface="Arial" panose="020B0604020202020204" pitchFamily="34" charset="0"/>
                        </a:rPr>
                        <a:t>Putuguq</a:t>
                      </a:r>
                      <a:r>
                        <a:rPr lang="en-US" sz="900" kern="100">
                          <a:effectLst/>
                          <a:latin typeface="Arial" panose="020B0604020202020204" pitchFamily="34" charset="0"/>
                          <a:cs typeface="Arial" panose="020B0604020202020204" pitchFamily="34" charset="0"/>
                        </a:rPr>
                        <a:t> wearing a caribou skin </a:t>
                      </a:r>
                      <a:r>
                        <a:rPr lang="en-US" sz="900" kern="100" err="1">
                          <a:effectLst/>
                          <a:latin typeface="Arial" panose="020B0604020202020204" pitchFamily="34" charset="0"/>
                          <a:cs typeface="Arial" panose="020B0604020202020204" pitchFamily="34" charset="0"/>
                        </a:rPr>
                        <a:t>amautik</a:t>
                      </a:r>
                      <a:r>
                        <a:rPr lang="en-US" sz="900" kern="100">
                          <a:effectLst/>
                          <a:latin typeface="Arial" panose="020B0604020202020204" pitchFamily="34" charset="0"/>
                          <a:cs typeface="Arial" panose="020B0604020202020204" pitchFamily="34" charset="0"/>
                        </a:rPr>
                        <a:t> with </a:t>
                      </a:r>
                      <a:r>
                        <a:rPr lang="en-US" sz="900" kern="100" err="1">
                          <a:effectLst/>
                          <a:latin typeface="Arial" panose="020B0604020202020204" pitchFamily="34" charset="0"/>
                          <a:cs typeface="Arial" panose="020B0604020202020204" pitchFamily="34" charset="0"/>
                        </a:rPr>
                        <a:t>coloured</a:t>
                      </a:r>
                      <a:r>
                        <a:rPr lang="en-US" sz="900" kern="100">
                          <a:effectLst/>
                          <a:latin typeface="Arial" panose="020B0604020202020204" pitchFamily="34" charset="0"/>
                          <a:cs typeface="Arial" panose="020B0604020202020204" pitchFamily="34" charset="0"/>
                        </a:rPr>
                        <a:t> beads sewing a caribou skin men’s parka (</a:t>
                      </a:r>
                      <a:r>
                        <a:rPr lang="en-US" sz="900" kern="100" err="1">
                          <a:effectLst/>
                          <a:latin typeface="Arial" panose="020B0604020202020204" pitchFamily="34" charset="0"/>
                          <a:cs typeface="Arial" panose="020B0604020202020204" pitchFamily="34" charset="0"/>
                        </a:rPr>
                        <a:t>atigi</a:t>
                      </a:r>
                      <a:r>
                        <a:rPr lang="en-US" sz="900" kern="100">
                          <a:effectLst/>
                          <a:latin typeface="Arial" panose="020B0604020202020204" pitchFamily="34" charset="0"/>
                          <a:cs typeface="Arial" panose="020B0604020202020204" pitchFamily="34" charset="0"/>
                        </a:rPr>
                        <a:t>) (1971)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IND-BSA-262</a:t>
                      </a:r>
                    </a:p>
                    <a:p>
                      <a:pPr algn="ctr">
                        <a:lnSpc>
                          <a:spcPct val="150000"/>
                        </a:lnSpc>
                      </a:pPr>
                      <a:r>
                        <a:rPr lang="fr-CA"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Bernard Saladin d’Augulure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3266232"/>
                  </a:ext>
                </a:extLst>
              </a:tr>
              <a:tr h="197426">
                <a:tc>
                  <a:txBody>
                    <a:bodyPr/>
                    <a:lstStyle/>
                    <a:p>
                      <a:pPr algn="ctr">
                        <a:lnSpc>
                          <a:spcPct val="150000"/>
                        </a:lnSpc>
                      </a:pPr>
                      <a:r>
                        <a:rPr lang="fr-CA" sz="900" kern="100">
                          <a:effectLst/>
                          <a:latin typeface="Arial" panose="020B0604020202020204" pitchFamily="34" charset="0"/>
                          <a:cs typeface="Arial" panose="020B0604020202020204" pitchFamily="34" charset="0"/>
                        </a:rPr>
                        <a:t>42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Tamusi Tulugak in front of the Co-operative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G-03182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Gérald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5278928"/>
                  </a:ext>
                </a:extLst>
              </a:tr>
              <a:tr h="387919">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43</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View of Kuujjuaq village (1949)</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Kuujjuaq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ND-MD-52</a:t>
                      </a: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Maxwell John Dunbar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6592151"/>
                  </a:ext>
                </a:extLst>
              </a:tr>
              <a:tr h="592511">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View of Puvirnituq. Buildings, the school, people walking on the snow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G-01195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Gérald</a:t>
                      </a:r>
                      <a:r>
                        <a:rPr lang="en-US" sz="900" kern="100">
                          <a:effectLst/>
                          <a:latin typeface="Arial" panose="020B0604020202020204" pitchFamily="34" charset="0"/>
                          <a:cs typeface="Arial" panose="020B0604020202020204" pitchFamily="34" charset="0"/>
                        </a:rPr>
                        <a:t>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1627341"/>
                  </a:ext>
                </a:extLst>
              </a:tr>
            </a:tbl>
          </a:graphicData>
        </a:graphic>
      </p:graphicFrame>
      <p:sp>
        <p:nvSpPr>
          <p:cNvPr id="5" name="Rectangle 4">
            <a:extLst>
              <a:ext uri="{FF2B5EF4-FFF2-40B4-BE49-F238E27FC236}">
                <a16:creationId xmlns:a16="http://schemas.microsoft.com/office/drawing/2014/main" id="{281EE920-2524-084C-BF45-14621801F911}"/>
              </a:ext>
            </a:extLst>
          </p:cNvPr>
          <p:cNvSpPr/>
          <p:nvPr/>
        </p:nvSpPr>
        <p:spPr>
          <a:xfrm>
            <a:off x="2237772" y="-116137"/>
            <a:ext cx="3916650" cy="923330"/>
          </a:xfrm>
          <a:prstGeom prst="rect">
            <a:avLst/>
          </a:prstGeom>
          <a:noFill/>
        </p:spPr>
        <p:txBody>
          <a:bodyPr wrap="none" lIns="91440" tIns="45720" rIns="91440" bIns="45720">
            <a:spAutoFit/>
          </a:bodyPr>
          <a:lstStyle/>
          <a:p>
            <a:pPr algn="ctr"/>
            <a:r>
              <a:rPr lang="fr-CA" sz="5400" b="0" cap="none" spc="0">
                <a:ln w="0"/>
                <a:solidFill>
                  <a:schemeClr val="tx1"/>
                </a:solidFill>
                <a:effectLst>
                  <a:outerShdw blurRad="38100" dist="19050" dir="2700000" algn="tl" rotWithShape="0">
                    <a:schemeClr val="dk1">
                      <a:alpha val="40000"/>
                    </a:schemeClr>
                  </a:outerShdw>
                </a:effectLst>
              </a:rPr>
              <a:t>Photo </a:t>
            </a:r>
            <a:r>
              <a:rPr lang="fr-CA" sz="5400" b="0" cap="none" spc="0" err="1">
                <a:ln w="0"/>
                <a:solidFill>
                  <a:schemeClr val="tx1"/>
                </a:solidFill>
                <a:effectLst>
                  <a:outerShdw blurRad="38100" dist="19050" dir="2700000" algn="tl" rotWithShape="0">
                    <a:schemeClr val="dk1">
                      <a:alpha val="40000"/>
                    </a:schemeClr>
                  </a:outerShdw>
                </a:effectLst>
              </a:rPr>
              <a:t>credits</a:t>
            </a:r>
            <a:endParaRPr lang="fr-CA" sz="54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64059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DB413C-D5C5-C484-565C-47720CAF7E59}"/>
              </a:ext>
            </a:extLst>
          </p:cNvPr>
          <p:cNvSpPr/>
          <p:nvPr/>
        </p:nvSpPr>
        <p:spPr>
          <a:xfrm>
            <a:off x="2702102" y="-116137"/>
            <a:ext cx="2987997" cy="707886"/>
          </a:xfrm>
          <a:prstGeom prst="rect">
            <a:avLst/>
          </a:prstGeom>
          <a:noFill/>
        </p:spPr>
        <p:txBody>
          <a:bodyPr wrap="none" lIns="91440" tIns="45720" rIns="91440" bIns="45720">
            <a:spAutoFit/>
          </a:bodyPr>
          <a:lstStyle/>
          <a:p>
            <a:pPr algn="ctr"/>
            <a:r>
              <a:rPr lang="fr-CA" sz="4000">
                <a:ln w="0"/>
                <a:effectLst>
                  <a:outerShdw blurRad="38100" dist="19050" dir="2700000" algn="tl" rotWithShape="0">
                    <a:schemeClr val="dk1">
                      <a:alpha val="40000"/>
                    </a:schemeClr>
                  </a:outerShdw>
                </a:effectLst>
              </a:rPr>
              <a:t>Reference </a:t>
            </a:r>
            <a:r>
              <a:rPr lang="fr-CA" sz="4000" err="1">
                <a:ln w="0"/>
                <a:effectLst>
                  <a:outerShdw blurRad="38100" dist="19050" dir="2700000" algn="tl" rotWithShape="0">
                    <a:schemeClr val="dk1">
                      <a:alpha val="40000"/>
                    </a:schemeClr>
                  </a:outerShdw>
                </a:effectLst>
              </a:rPr>
              <a:t>list</a:t>
            </a:r>
            <a:endParaRPr lang="fr-CA" sz="4000" b="0" cap="none" spc="0">
              <a:ln w="0"/>
              <a:solidFill>
                <a:schemeClr val="tx1"/>
              </a:solidFill>
              <a:effectLst>
                <a:outerShdw blurRad="38100" dist="19050" dir="2700000" algn="tl" rotWithShape="0">
                  <a:schemeClr val="dk1">
                    <a:alpha val="40000"/>
                  </a:schemeClr>
                </a:outerShdw>
              </a:effectLst>
            </a:endParaRPr>
          </a:p>
        </p:txBody>
      </p:sp>
      <p:graphicFrame>
        <p:nvGraphicFramePr>
          <p:cNvPr id="4" name="Tableau 3">
            <a:extLst>
              <a:ext uri="{FF2B5EF4-FFF2-40B4-BE49-F238E27FC236}">
                <a16:creationId xmlns:a16="http://schemas.microsoft.com/office/drawing/2014/main" id="{45811AF8-84FE-D6C6-CE3E-B422EFA67A1C}"/>
              </a:ext>
            </a:extLst>
          </p:cNvPr>
          <p:cNvGraphicFramePr>
            <a:graphicFrameLocks noGrp="1"/>
          </p:cNvGraphicFramePr>
          <p:nvPr>
            <p:extLst>
              <p:ext uri="{D42A27DB-BD31-4B8C-83A1-F6EECF244321}">
                <p14:modId xmlns:p14="http://schemas.microsoft.com/office/powerpoint/2010/main" val="623013628"/>
              </p:ext>
            </p:extLst>
          </p:nvPr>
        </p:nvGraphicFramePr>
        <p:xfrm>
          <a:off x="-1" y="530195"/>
          <a:ext cx="9144001" cy="5473595"/>
        </p:xfrm>
        <a:graphic>
          <a:graphicData uri="http://schemas.openxmlformats.org/drawingml/2006/table">
            <a:tbl>
              <a:tblPr firstRow="1" firstCol="1" bandRow="1">
                <a:tableStyleId>{5940675A-B579-460E-94D1-54222C63F5DA}</a:tableStyleId>
              </a:tblPr>
              <a:tblGrid>
                <a:gridCol w="539263">
                  <a:extLst>
                    <a:ext uri="{9D8B030D-6E8A-4147-A177-3AD203B41FA5}">
                      <a16:colId xmlns:a16="http://schemas.microsoft.com/office/drawing/2014/main" val="3407877466"/>
                    </a:ext>
                  </a:extLst>
                </a:gridCol>
                <a:gridCol w="2426676">
                  <a:extLst>
                    <a:ext uri="{9D8B030D-6E8A-4147-A177-3AD203B41FA5}">
                      <a16:colId xmlns:a16="http://schemas.microsoft.com/office/drawing/2014/main" val="3357051825"/>
                    </a:ext>
                  </a:extLst>
                </a:gridCol>
                <a:gridCol w="6178062">
                  <a:extLst>
                    <a:ext uri="{9D8B030D-6E8A-4147-A177-3AD203B41FA5}">
                      <a16:colId xmlns:a16="http://schemas.microsoft.com/office/drawing/2014/main" val="823429614"/>
                    </a:ext>
                  </a:extLst>
                </a:gridCol>
              </a:tblGrid>
              <a:tr h="413056">
                <a:tc gridSpan="3">
                  <a:txBody>
                    <a:bodyPr/>
                    <a:lstStyle/>
                    <a:p>
                      <a:pPr algn="just">
                        <a:lnSpc>
                          <a:spcPct val="150000"/>
                        </a:lnSpc>
                      </a:pPr>
                      <a:r>
                        <a:rPr lang="en-US" sz="800" kern="100" dirty="0">
                          <a:effectLst/>
                        </a:rPr>
                        <a:t>This booklet is based on the knowledge acquired in this thesis: Paul, </a:t>
                      </a:r>
                      <a:r>
                        <a:rPr lang="en-US" sz="800" kern="100" dirty="0" err="1">
                          <a:effectLst/>
                        </a:rPr>
                        <a:t>Véronique</a:t>
                      </a:r>
                      <a:r>
                        <a:rPr lang="en-US" sz="800" kern="100" dirty="0">
                          <a:effectLst/>
                        </a:rPr>
                        <a:t> (2020). </a:t>
                      </a:r>
                      <a:r>
                        <a:rPr lang="fr-CA" sz="800" kern="100" dirty="0">
                          <a:effectLst/>
                        </a:rPr>
                        <a:t>« L'implantation de l'institution scolaire dans les communautés d'</a:t>
                      </a:r>
                      <a:r>
                        <a:rPr lang="fr-CA" sz="800" kern="100" dirty="0" err="1">
                          <a:effectLst/>
                        </a:rPr>
                        <a:t>Ivujivik</a:t>
                      </a:r>
                      <a:r>
                        <a:rPr lang="fr-CA" sz="800" kern="100" dirty="0">
                          <a:effectLst/>
                        </a:rPr>
                        <a:t> et de </a:t>
                      </a:r>
                      <a:r>
                        <a:rPr lang="fr-CA" sz="800" kern="100" dirty="0" err="1">
                          <a:effectLst/>
                        </a:rPr>
                        <a:t>Puvirnituq</a:t>
                      </a:r>
                      <a:r>
                        <a:rPr lang="fr-CA" sz="800" kern="100" dirty="0">
                          <a:effectLst/>
                        </a:rPr>
                        <a:t> au Nunavik : pour une prise en charge locale » Thèse. Montréal (Québec, Canada), Université du Québec à Montréal, Doctorat en histoire. </a:t>
                      </a:r>
                      <a:r>
                        <a:rPr lang="fr-CA" sz="800" kern="100" dirty="0">
                          <a:effectLst/>
                          <a:hlinkClick r:id="rId3"/>
                        </a:rPr>
                        <a:t>https://archipel.uqam.ca/14430/1/D3905.pdf</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46821040"/>
                  </a:ext>
                </a:extLst>
              </a:tr>
              <a:tr h="97674">
                <a:tc>
                  <a:txBody>
                    <a:bodyPr/>
                    <a:lstStyle/>
                    <a:p>
                      <a:pPr algn="ctr">
                        <a:lnSpc>
                          <a:spcPct val="150000"/>
                        </a:lnSpc>
                      </a:pPr>
                      <a:r>
                        <a:rPr lang="fr-CA" sz="800" b="1" kern="100">
                          <a:effectLst/>
                        </a:rPr>
                        <a:t>Page #</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ctr">
                        <a:lnSpc>
                          <a:spcPct val="150000"/>
                        </a:lnSpc>
                      </a:pPr>
                      <a:r>
                        <a:rPr lang="fr-CA" sz="800" b="1" kern="100">
                          <a:effectLst/>
                        </a:rPr>
                        <a:t>Description</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ctr">
                        <a:lnSpc>
                          <a:spcPct val="150000"/>
                        </a:lnSpc>
                      </a:pPr>
                      <a:r>
                        <a:rPr lang="fr-CA" sz="800" b="1" kern="100">
                          <a:effectLst/>
                        </a:rPr>
                        <a:t>Source</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565617321"/>
                  </a:ext>
                </a:extLst>
              </a:tr>
              <a:tr h="464446">
                <a:tc>
                  <a:txBody>
                    <a:bodyPr/>
                    <a:lstStyle/>
                    <a:p>
                      <a:pPr algn="ctr">
                        <a:lnSpc>
                          <a:spcPct val="150000"/>
                        </a:lnSpc>
                      </a:pPr>
                      <a:r>
                        <a:rPr lang="fr-CA" sz="800" kern="100">
                          <a:effectLst/>
                        </a:rPr>
                        <a:t>3</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Competencies for 2</a:t>
                      </a:r>
                      <a:r>
                        <a:rPr lang="en-US" sz="800" kern="100" baseline="30000">
                          <a:effectLst/>
                        </a:rPr>
                        <a:t>nd</a:t>
                      </a:r>
                      <a:r>
                        <a:rPr lang="en-US" sz="800" kern="100">
                          <a:effectLst/>
                        </a:rPr>
                        <a:t> cycle in social studies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Social studies (geography, history and </a:t>
                      </a:r>
                      <a:r>
                        <a:rPr lang="en-US" sz="800" kern="100" err="1">
                          <a:effectLst/>
                        </a:rPr>
                        <a:t>citzenship</a:t>
                      </a:r>
                      <a:r>
                        <a:rPr lang="en-US" sz="800" kern="100">
                          <a:effectLst/>
                        </a:rPr>
                        <a:t> program) from the </a:t>
                      </a:r>
                      <a:r>
                        <a:rPr lang="en-US" sz="800" kern="100" err="1">
                          <a:effectLst/>
                        </a:rPr>
                        <a:t>Gouvernement</a:t>
                      </a:r>
                      <a:r>
                        <a:rPr lang="en-US" sz="800" kern="100">
                          <a:effectLst/>
                        </a:rPr>
                        <a:t> du Québec:</a:t>
                      </a:r>
                      <a:endParaRPr lang="fr-CA" sz="800" kern="100">
                        <a:effectLst/>
                      </a:endParaRPr>
                    </a:p>
                    <a:p>
                      <a:pPr algn="just">
                        <a:lnSpc>
                          <a:spcPct val="150000"/>
                        </a:lnSpc>
                      </a:pPr>
                      <a:r>
                        <a:rPr lang="en-US" sz="800" kern="100">
                          <a:effectLst/>
                          <a:hlinkClick r:id="rId4"/>
                        </a:rPr>
                        <a:t>http://</a:t>
                      </a:r>
                      <a:r>
                        <a:rPr lang="en-US" sz="800" kern="100" err="1">
                          <a:effectLst/>
                          <a:hlinkClick r:id="rId4"/>
                        </a:rPr>
                        <a:t>www.education.gouv.qc.ca</a:t>
                      </a:r>
                      <a:r>
                        <a:rPr lang="en-US" sz="800" kern="100">
                          <a:effectLst/>
                          <a:hlinkClick r:id="rId4"/>
                        </a:rPr>
                        <a:t>/</a:t>
                      </a:r>
                      <a:r>
                        <a:rPr lang="en-US" sz="800" kern="100" err="1">
                          <a:effectLst/>
                          <a:hlinkClick r:id="rId4"/>
                        </a:rPr>
                        <a:t>fileadmin</a:t>
                      </a:r>
                      <a:r>
                        <a:rPr lang="en-US" sz="800" kern="100">
                          <a:effectLst/>
                          <a:hlinkClick r:id="rId4"/>
                        </a:rPr>
                        <a:t>/</a:t>
                      </a:r>
                      <a:r>
                        <a:rPr lang="en-US" sz="800" kern="100" err="1">
                          <a:effectLst/>
                          <a:hlinkClick r:id="rId4"/>
                        </a:rPr>
                        <a:t>site_web</a:t>
                      </a:r>
                      <a:r>
                        <a:rPr lang="en-US" sz="800" kern="100">
                          <a:effectLst/>
                          <a:hlinkClick r:id="rId4"/>
                        </a:rPr>
                        <a:t>/documents/education/</a:t>
                      </a:r>
                      <a:r>
                        <a:rPr lang="en-US" sz="800" kern="100" err="1">
                          <a:effectLst/>
                          <a:hlinkClick r:id="rId4"/>
                        </a:rPr>
                        <a:t>jeunes</a:t>
                      </a:r>
                      <a:r>
                        <a:rPr lang="en-US" sz="800" kern="100">
                          <a:effectLst/>
                          <a:hlinkClick r:id="rId4"/>
                        </a:rPr>
                        <a:t>/</a:t>
                      </a:r>
                      <a:r>
                        <a:rPr lang="en-US" sz="800" kern="100" err="1">
                          <a:effectLst/>
                          <a:hlinkClick r:id="rId4"/>
                        </a:rPr>
                        <a:t>pfeq</a:t>
                      </a:r>
                      <a:r>
                        <a:rPr lang="en-US" sz="800" kern="100">
                          <a:effectLst/>
                          <a:hlinkClick r:id="rId4"/>
                        </a:rPr>
                        <a:t>/</a:t>
                      </a:r>
                      <a:r>
                        <a:rPr lang="en-US" sz="800" kern="100" err="1">
                          <a:effectLst/>
                          <a:hlinkClick r:id="rId4"/>
                        </a:rPr>
                        <a:t>PFEQ_univers-social_EN.pdf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002269518"/>
                  </a:ext>
                </a:extLst>
              </a:tr>
              <a:tr h="519607">
                <a:tc>
                  <a:txBody>
                    <a:bodyPr/>
                    <a:lstStyle/>
                    <a:p>
                      <a:pPr algn="ctr">
                        <a:lnSpc>
                          <a:spcPct val="150000"/>
                        </a:lnSpc>
                      </a:pPr>
                      <a:r>
                        <a:rPr lang="fr-CA" sz="800" kern="100">
                          <a:effectLst/>
                        </a:rPr>
                        <a:t>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Canada and Inuit Nunangat map</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Inuit </a:t>
                      </a:r>
                      <a:r>
                        <a:rPr lang="en-US" sz="800" kern="100" err="1">
                          <a:effectLst/>
                        </a:rPr>
                        <a:t>Tapiriit</a:t>
                      </a:r>
                      <a:r>
                        <a:rPr lang="en-US" sz="800" kern="100">
                          <a:effectLst/>
                        </a:rPr>
                        <a:t> </a:t>
                      </a:r>
                      <a:r>
                        <a:rPr lang="en-US" sz="800" kern="100" err="1">
                          <a:effectLst/>
                        </a:rPr>
                        <a:t>Kanatami</a:t>
                      </a:r>
                      <a:r>
                        <a:rPr lang="en-US" sz="800" kern="100">
                          <a:effectLst/>
                        </a:rPr>
                        <a:t> (2019). Map 1 : The Four Regions of Inuit </a:t>
                      </a:r>
                      <a:r>
                        <a:rPr lang="en-US" sz="800" kern="100" err="1">
                          <a:effectLst/>
                        </a:rPr>
                        <a:t>Nuangat</a:t>
                      </a:r>
                      <a:r>
                        <a:rPr lang="en-US" sz="800" kern="100">
                          <a:effectLst/>
                        </a:rPr>
                        <a:t>. </a:t>
                      </a:r>
                      <a:r>
                        <a:rPr lang="en-US" sz="800" kern="100">
                          <a:effectLst/>
                          <a:hlinkClick r:id="rId5"/>
                        </a:rPr>
                        <a:t>https://</a:t>
                      </a:r>
                      <a:r>
                        <a:rPr lang="en-US" sz="800" kern="100" err="1">
                          <a:effectLst/>
                          <a:hlinkClick r:id="rId5"/>
                        </a:rPr>
                        <a:t>www.itk.ca</a:t>
                      </a:r>
                      <a:r>
                        <a:rPr lang="en-US" sz="800" kern="100">
                          <a:effectLst/>
                          <a:hlinkClick r:id="rId5"/>
                        </a:rPr>
                        <a:t>/wp-content/uploads/2019/04/ITK-Map-20190118-digital-rgb.pdf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65835134"/>
                  </a:ext>
                </a:extLst>
              </a:tr>
              <a:tr h="199949">
                <a:tc>
                  <a:txBody>
                    <a:bodyPr/>
                    <a:lstStyle/>
                    <a:p>
                      <a:pPr algn="ctr">
                        <a:lnSpc>
                          <a:spcPct val="150000"/>
                        </a:lnSpc>
                      </a:pPr>
                      <a:r>
                        <a:rPr lang="fr-CA" sz="800" kern="100">
                          <a:effectLst/>
                        </a:rPr>
                        <a:t>9</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Province of Quebec map</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Province of Quebec, Canada. 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107432702"/>
                  </a:ext>
                </a:extLst>
              </a:tr>
              <a:tr h="0">
                <a:tc rowSpan="2">
                  <a:txBody>
                    <a:bodyPr/>
                    <a:lstStyle/>
                    <a:p>
                      <a:pPr algn="ctr">
                        <a:lnSpc>
                          <a:spcPct val="150000"/>
                        </a:lnSpc>
                      </a:pPr>
                      <a:r>
                        <a:rPr lang="fr-CA" sz="800" kern="100">
                          <a:effectLst/>
                        </a:rPr>
                        <a:t>10</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Nunavik in Canada</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Makivik</a:t>
                      </a:r>
                      <a:r>
                        <a:rPr lang="en-US" sz="800" kern="100">
                          <a:effectLst/>
                        </a:rPr>
                        <a:t> Corporation (</a:t>
                      </a:r>
                      <a:r>
                        <a:rPr lang="en-US" sz="800" kern="100" err="1">
                          <a:effectLst/>
                        </a:rPr>
                        <a:t>s.d.</a:t>
                      </a:r>
                      <a:r>
                        <a:rPr lang="en-US" sz="800" kern="100">
                          <a:effectLst/>
                        </a:rPr>
                        <a:t>). Welcome to Nunavik. </a:t>
                      </a:r>
                      <a:r>
                        <a:rPr lang="en-US" sz="800" kern="100">
                          <a:effectLst/>
                          <a:hlinkClick r:id="rId6"/>
                        </a:rPr>
                        <a:t>https://</a:t>
                      </a:r>
                      <a:r>
                        <a:rPr lang="en-US" sz="800" kern="100" err="1">
                          <a:effectLst/>
                          <a:hlinkClick r:id="rId6"/>
                        </a:rPr>
                        <a:t>www.makivik.org</a:t>
                      </a:r>
                      <a:r>
                        <a:rPr lang="en-US" sz="800" kern="100">
                          <a:effectLst/>
                          <a:hlinkClick r:id="rId6"/>
                        </a:rPr>
                        <a:t>/wp-content/uploads/2013/02/</a:t>
                      </a:r>
                      <a:r>
                        <a:rPr lang="en-US" sz="800" kern="100" err="1">
                          <a:effectLst/>
                          <a:hlinkClick r:id="rId6"/>
                        </a:rPr>
                        <a:t>welcome_to_nunavik.gif</a:t>
                      </a:r>
                      <a:endParaRPr lang="fr-CA" sz="800" kern="100">
                        <a:effectLst/>
                      </a:endParaRPr>
                    </a:p>
                    <a:p>
                      <a:pPr indent="449580" algn="just">
                        <a:lnSpc>
                          <a:spcPct val="150000"/>
                        </a:lnSpc>
                      </a:pPr>
                      <a:r>
                        <a:rPr lang="en-US" sz="800" kern="100">
                          <a:effectLst/>
                        </a:rPr>
                        <a:t> </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439052318"/>
                  </a:ext>
                </a:extLst>
              </a:tr>
              <a:tr h="261485">
                <a:tc vMerge="1">
                  <a:txBody>
                    <a:bodyPr/>
                    <a:lstStyle/>
                    <a:p>
                      <a:endParaRPr lang="fr-FR"/>
                    </a:p>
                  </a:txBody>
                  <a:tcPr/>
                </a:tc>
                <a:tc>
                  <a:txBody>
                    <a:bodyPr/>
                    <a:lstStyle/>
                    <a:p>
                      <a:pPr algn="just">
                        <a:lnSpc>
                          <a:spcPct val="150000"/>
                        </a:lnSpc>
                      </a:pPr>
                      <a:r>
                        <a:rPr lang="en-US" sz="800" kern="100" dirty="0">
                          <a:effectLst/>
                        </a:rPr>
                        <a:t>Video showing an Inuit map</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Canadian Geographie. (2014). </a:t>
                      </a:r>
                      <a:r>
                        <a:rPr lang="en-US" sz="800" kern="100">
                          <a:effectLst/>
                        </a:rPr>
                        <a:t>Victoria Strait Expedition : Inuit traditional knowledge. Youtube. https://www.youtube.com/watch?v=0YCxBxU6Jmw</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30168945"/>
                  </a:ext>
                </a:extLst>
              </a:tr>
              <a:tr h="413056">
                <a:tc rowSpan="2">
                  <a:txBody>
                    <a:bodyPr/>
                    <a:lstStyle/>
                    <a:p>
                      <a:pPr algn="ctr">
                        <a:lnSpc>
                          <a:spcPct val="150000"/>
                        </a:lnSpc>
                      </a:pPr>
                      <a:r>
                        <a:rPr lang="fr-CA" sz="800" kern="100">
                          <a:effectLst/>
                        </a:rPr>
                        <a:t>11</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Climatic zones in the Province of Quebec</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 Adam Peterson — Personal work, CC BY-SA 4.0, </a:t>
                      </a:r>
                      <a:r>
                        <a:rPr lang="en-US" sz="800" kern="100">
                          <a:effectLst/>
                          <a:hlinkClick r:id="rId7"/>
                        </a:rPr>
                        <a:t>https://</a:t>
                      </a:r>
                      <a:r>
                        <a:rPr lang="en-US" sz="800" kern="100" err="1">
                          <a:effectLst/>
                          <a:hlinkClick r:id="rId7"/>
                        </a:rPr>
                        <a:t>commons.wikimedia.org</a:t>
                      </a:r>
                      <a:r>
                        <a:rPr lang="en-US" sz="800" kern="100">
                          <a:effectLst/>
                          <a:hlinkClick r:id="rId7"/>
                        </a:rPr>
                        <a:t>/w/</a:t>
                      </a:r>
                      <a:r>
                        <a:rPr lang="en-US" sz="800" kern="100" err="1">
                          <a:effectLst/>
                          <a:hlinkClick r:id="rId7"/>
                        </a:rPr>
                        <a:t>index.php?curid</a:t>
                      </a:r>
                      <a:r>
                        <a:rPr lang="en-US" sz="800" kern="100">
                          <a:effectLst/>
                          <a:hlinkClick r:id="rId7"/>
                        </a:rPr>
                        <a:t>=50647632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595864527"/>
                  </a:ext>
                </a:extLst>
              </a:tr>
              <a:tr h="97674">
                <a:tc vMerge="1">
                  <a:txBody>
                    <a:bodyPr/>
                    <a:lstStyle/>
                    <a:p>
                      <a:endParaRPr lang="fr-FR"/>
                    </a:p>
                  </a:txBody>
                  <a:tcPr/>
                </a:tc>
                <a:tc>
                  <a:txBody>
                    <a:bodyPr/>
                    <a:lstStyle/>
                    <a:p>
                      <a:pPr algn="just">
                        <a:lnSpc>
                          <a:spcPct val="150000"/>
                        </a:lnSpc>
                      </a:pPr>
                      <a:r>
                        <a:rPr lang="fr-CA" sz="800" kern="100">
                          <a:effectLst/>
                        </a:rPr>
                        <a:t>Climatic zones photos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Canva Pro</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931609179"/>
                  </a:ext>
                </a:extLst>
              </a:tr>
              <a:tr h="253679">
                <a:tc>
                  <a:txBody>
                    <a:bodyPr/>
                    <a:lstStyle/>
                    <a:p>
                      <a:pPr algn="ctr">
                        <a:lnSpc>
                          <a:spcPct val="150000"/>
                        </a:lnSpc>
                      </a:pPr>
                      <a:r>
                        <a:rPr lang="fr-CA" sz="800" kern="100">
                          <a:effectLst/>
                        </a:rPr>
                        <a:t>13-14-15</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Aspects of society</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RÉCITUS. (s.d.). Guide sur les aspects de société. </a:t>
                      </a:r>
                      <a:r>
                        <a:rPr lang="fr-CA" sz="800" u="sng" kern="100">
                          <a:effectLst/>
                          <a:hlinkClick r:id="rId8"/>
                        </a:rPr>
                        <a:t>https://</a:t>
                      </a:r>
                      <a:r>
                        <a:rPr lang="fr-CA" sz="800" u="sng" kern="100" err="1">
                          <a:effectLst/>
                          <a:hlinkClick r:id="rId8"/>
                        </a:rPr>
                        <a:t>www.recitus.qc.ca</a:t>
                      </a:r>
                      <a:r>
                        <a:rPr lang="fr-CA" sz="800" u="sng" kern="100">
                          <a:effectLst/>
                          <a:hlinkClick r:id="rId8"/>
                        </a:rPr>
                        <a:t>/ressources/primaire/publication/aspects-de-</a:t>
                      </a:r>
                      <a:r>
                        <a:rPr lang="fr-CA" sz="800" u="sng" kern="100" err="1">
                          <a:effectLst/>
                          <a:hlinkClick r:id="rId8"/>
                        </a:rPr>
                        <a:t>societe</a:t>
                      </a:r>
                      <a:r>
                        <a:rPr lang="fr-CA" sz="800" u="sng" kern="100">
                          <a:effectLst/>
                          <a:hlinkClick r:id="rId8"/>
                        </a:rPr>
                        <a:t> </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221235607"/>
                  </a:ext>
                </a:extLst>
              </a:tr>
              <a:tr h="519607">
                <a:tc>
                  <a:txBody>
                    <a:bodyPr/>
                    <a:lstStyle/>
                    <a:p>
                      <a:pPr algn="ctr">
                        <a:lnSpc>
                          <a:spcPct val="150000"/>
                        </a:lnSpc>
                      </a:pPr>
                      <a:r>
                        <a:rPr lang="fr-CA" sz="800" kern="100">
                          <a:effectLst/>
                        </a:rPr>
                        <a:t>17</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Inuit traditional way of life</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Pauktuutit</a:t>
                      </a:r>
                      <a:r>
                        <a:rPr lang="en-US" sz="800" kern="100">
                          <a:effectLst/>
                        </a:rPr>
                        <a:t>. (Inuit Women of Canada). (2006). The Inuit Way : A Guide to Inuit Culture. https://</a:t>
                      </a:r>
                      <a:r>
                        <a:rPr lang="en-US" sz="800" kern="100" err="1">
                          <a:effectLst/>
                        </a:rPr>
                        <a:t>www.relations-inuit.chaire.ulaval.ca</a:t>
                      </a:r>
                      <a:r>
                        <a:rPr lang="en-US" sz="800" kern="100">
                          <a:effectLst/>
                        </a:rPr>
                        <a:t>/sites/relations-</a:t>
                      </a:r>
                      <a:r>
                        <a:rPr lang="en-US" sz="800" kern="100" err="1">
                          <a:effectLst/>
                        </a:rPr>
                        <a:t>inuit.chaire.ulaval.ca</a:t>
                      </a:r>
                      <a:r>
                        <a:rPr lang="en-US" sz="800" kern="100">
                          <a:effectLst/>
                        </a:rPr>
                        <a:t>/files/</a:t>
                      </a:r>
                      <a:r>
                        <a:rPr lang="en-US" sz="800" kern="100" err="1">
                          <a:effectLst/>
                        </a:rPr>
                        <a:t>InuitWay_e.pdf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47196987"/>
                  </a:ext>
                </a:extLst>
              </a:tr>
              <a:tr h="199949">
                <a:tc rowSpan="2">
                  <a:txBody>
                    <a:bodyPr/>
                    <a:lstStyle/>
                    <a:p>
                      <a:pPr algn="ctr">
                        <a:lnSpc>
                          <a:spcPct val="150000"/>
                        </a:lnSpc>
                      </a:pPr>
                      <a:r>
                        <a:rPr lang="fr-CA" sz="800" kern="100">
                          <a:effectLst/>
                        </a:rPr>
                        <a:t>18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The Inuit Circumpolar Region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Makivik</a:t>
                      </a:r>
                      <a:r>
                        <a:rPr lang="en-US" sz="800" kern="100">
                          <a:effectLst/>
                        </a:rPr>
                        <a:t> Society. (2000). Nunavik Maps. </a:t>
                      </a:r>
                      <a:r>
                        <a:rPr lang="en-US" sz="800" kern="100">
                          <a:effectLst/>
                          <a:hlinkClick r:id="rId9"/>
                        </a:rPr>
                        <a:t>https://</a:t>
                      </a:r>
                      <a:r>
                        <a:rPr lang="en-US" sz="800" kern="100" err="1">
                          <a:effectLst/>
                          <a:hlinkClick r:id="rId9"/>
                        </a:rPr>
                        <a:t>www.makivik.org</a:t>
                      </a:r>
                      <a:r>
                        <a:rPr lang="en-US" sz="800" kern="100">
                          <a:effectLst/>
                          <a:hlinkClick r:id="rId9"/>
                        </a:rPr>
                        <a:t>/</a:t>
                      </a:r>
                      <a:r>
                        <a:rPr lang="en-US" sz="800" kern="100" err="1">
                          <a:effectLst/>
                          <a:hlinkClick r:id="rId9"/>
                        </a:rPr>
                        <a:t>nunavik</a:t>
                      </a:r>
                      <a:r>
                        <a:rPr lang="en-US" sz="800" kern="100">
                          <a:effectLst/>
                          <a:hlinkClick r:id="rId9"/>
                        </a:rPr>
                        <a:t>-maps/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497387084"/>
                  </a:ext>
                </a:extLst>
              </a:tr>
              <a:tr h="227545">
                <a:tc vMerge="1">
                  <a:txBody>
                    <a:bodyPr/>
                    <a:lstStyle/>
                    <a:p>
                      <a:endParaRPr lang="fr-FR"/>
                    </a:p>
                  </a:txBody>
                  <a:tcPr/>
                </a:tc>
                <a:tc>
                  <a:txBody>
                    <a:bodyPr/>
                    <a:lstStyle/>
                    <a:p>
                      <a:pPr algn="just">
                        <a:lnSpc>
                          <a:spcPct val="150000"/>
                        </a:lnSpc>
                      </a:pPr>
                      <a:r>
                        <a:rPr lang="en-US" sz="800" kern="100" err="1">
                          <a:effectLst/>
                        </a:rPr>
                        <a:t>Qallunaat</a:t>
                      </a:r>
                      <a:r>
                        <a:rPr lang="en-US" sz="800" kern="100">
                          <a:effectLst/>
                        </a:rPr>
                        <a:t> occupation of the territory in Nouvelle-France</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err="1">
                          <a:effectLst/>
                        </a:rPr>
                        <a:t>Nouvelle-France:map-en</a:t>
                      </a:r>
                      <a:r>
                        <a:rPr lang="fr-CA" sz="800" kern="100">
                          <a:effectLst/>
                        </a:rPr>
                        <a:t>. (s.d.). Dans </a:t>
                      </a:r>
                      <a:r>
                        <a:rPr lang="fr-CA" sz="800" kern="100" err="1">
                          <a:effectLst/>
                        </a:rPr>
                        <a:t>Wikimedia</a:t>
                      </a:r>
                      <a:r>
                        <a:rPr lang="fr-CA" sz="800" kern="100">
                          <a:effectLst/>
                        </a:rPr>
                        <a:t> Commons. </a:t>
                      </a:r>
                      <a:r>
                        <a:rPr lang="fr-CA" sz="800" kern="100">
                          <a:effectLst/>
                          <a:hlinkClick r:id="rId10"/>
                        </a:rPr>
                        <a:t>https://</a:t>
                      </a:r>
                      <a:r>
                        <a:rPr lang="fr-CA" sz="800" kern="100" err="1">
                          <a:effectLst/>
                          <a:hlinkClick r:id="rId10"/>
                        </a:rPr>
                        <a:t>commons.wikimedia.org</a:t>
                      </a:r>
                      <a:r>
                        <a:rPr lang="fr-CA" sz="800" kern="100">
                          <a:effectLst/>
                          <a:hlinkClick r:id="rId10"/>
                        </a:rPr>
                        <a:t>/wiki/</a:t>
                      </a:r>
                      <a:r>
                        <a:rPr lang="fr-CA" sz="800" kern="100" err="1">
                          <a:effectLst/>
                          <a:hlinkClick r:id="rId10"/>
                        </a:rPr>
                        <a:t>File:Nouvelle-France_map-en.svg</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420375830"/>
                  </a:ext>
                </a:extLst>
              </a:tr>
              <a:tr h="199949">
                <a:tc>
                  <a:txBody>
                    <a:bodyPr/>
                    <a:lstStyle/>
                    <a:p>
                      <a:pPr algn="ctr">
                        <a:lnSpc>
                          <a:spcPct val="150000"/>
                        </a:lnSpc>
                      </a:pPr>
                      <a:r>
                        <a:rPr lang="fr-CA" sz="800" kern="100">
                          <a:effectLst/>
                        </a:rPr>
                        <a:t>19</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of Northern Quebec</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Northern Quebec, Canada. </a:t>
                      </a:r>
                      <a:r>
                        <a:rPr lang="en-US" sz="800" kern="100" err="1">
                          <a:effectLst/>
                          <a:hlinkClick r:id="rId11"/>
                        </a:rPr>
                        <a:t>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808795532"/>
                  </a:ext>
                </a:extLst>
              </a:tr>
              <a:tr h="199949">
                <a:tc>
                  <a:txBody>
                    <a:bodyPr/>
                    <a:lstStyle/>
                    <a:p>
                      <a:pPr algn="ctr">
                        <a:lnSpc>
                          <a:spcPct val="150000"/>
                        </a:lnSpc>
                      </a:pPr>
                      <a:r>
                        <a:rPr lang="fr-CA" sz="800" kern="100">
                          <a:effectLst/>
                        </a:rPr>
                        <a:t>20</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HBC trading post location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HBC trading post location. </a:t>
                      </a:r>
                      <a:r>
                        <a:rPr lang="en-US" sz="800" kern="100" err="1">
                          <a:effectLst/>
                          <a:hlinkClick r:id="rId11"/>
                        </a:rPr>
                        <a:t>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125524779"/>
                  </a:ext>
                </a:extLst>
              </a:tr>
              <a:tr h="199949">
                <a:tc>
                  <a:txBody>
                    <a:bodyPr/>
                    <a:lstStyle/>
                    <a:p>
                      <a:pPr algn="ctr">
                        <a:lnSpc>
                          <a:spcPct val="150000"/>
                        </a:lnSpc>
                      </a:pPr>
                      <a:r>
                        <a:rPr lang="fr-CA" sz="800" kern="100">
                          <a:effectLst/>
                          <a:latin typeface="Arial" panose="020B0604020202020204" pitchFamily="34" charset="0"/>
                          <a:ea typeface="Calibri" panose="020F0502020204030204" pitchFamily="34" charset="0"/>
                          <a:cs typeface="Times New Roman" panose="02020603050405020304" pitchFamily="18" charset="0"/>
                        </a:rPr>
                        <a:t>25</a:t>
                      </a:r>
                    </a:p>
                  </a:txBody>
                  <a:tcPr marL="19960" marR="19960" marT="0" marB="0"/>
                </a:tc>
                <a:tc>
                  <a:txBody>
                    <a:bodyPr/>
                    <a:lstStyle/>
                    <a:p>
                      <a:pPr algn="just">
                        <a:lnSpc>
                          <a:spcPct val="150000"/>
                        </a:lnSpc>
                      </a:pPr>
                      <a:r>
                        <a:rPr lang="fr-CA" sz="800" kern="100" err="1">
                          <a:effectLst/>
                          <a:latin typeface="Arial" panose="020B0604020202020204" pitchFamily="34" charset="0"/>
                          <a:ea typeface="Calibri" panose="020F0502020204030204" pitchFamily="34" charset="0"/>
                          <a:cs typeface="Times New Roman" panose="02020603050405020304" pitchFamily="18" charset="0"/>
                        </a:rPr>
                        <a:t>Stockmarket</a:t>
                      </a:r>
                      <a:r>
                        <a:rPr lang="fr-CA" sz="800" kern="100">
                          <a:effectLst/>
                          <a:latin typeface="Arial" panose="020B0604020202020204" pitchFamily="34" charset="0"/>
                          <a:ea typeface="Calibri" panose="020F0502020204030204" pitchFamily="34" charset="0"/>
                          <a:cs typeface="Times New Roman" panose="02020603050405020304" pitchFamily="18" charset="0"/>
                        </a:rPr>
                        <a:t> </a:t>
                      </a:r>
                      <a:r>
                        <a:rPr lang="fr-CA" sz="800" kern="100" err="1">
                          <a:effectLst/>
                          <a:latin typeface="Arial" panose="020B0604020202020204" pitchFamily="34" charset="0"/>
                          <a:ea typeface="Calibri" panose="020F0502020204030204" pitchFamily="34" charset="0"/>
                          <a:cs typeface="Times New Roman" panose="02020603050405020304" pitchFamily="18" charset="0"/>
                        </a:rPr>
                        <a:t>krash</a:t>
                      </a:r>
                      <a:r>
                        <a:rPr lang="fr-CA" sz="800" kern="100">
                          <a:effectLst/>
                          <a:latin typeface="Arial" panose="020B0604020202020204" pitchFamily="34" charset="0"/>
                          <a:ea typeface="Calibri" panose="020F0502020204030204" pitchFamily="34" charset="0"/>
                          <a:cs typeface="Times New Roman" panose="02020603050405020304" pitchFamily="18" charset="0"/>
                        </a:rPr>
                        <a:t> </a:t>
                      </a:r>
                      <a:r>
                        <a:rPr lang="fr-CA" sz="800" kern="100" err="1">
                          <a:effectLst/>
                          <a:latin typeface="Arial" panose="020B0604020202020204" pitchFamily="34" charset="0"/>
                          <a:ea typeface="Calibri" panose="020F0502020204030204" pitchFamily="34" charset="0"/>
                          <a:cs typeface="Times New Roman" panose="02020603050405020304" pitchFamily="18" charset="0"/>
                        </a:rPr>
                        <a:t>definition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a:t>Stock exchange. (</a:t>
                      </a:r>
                      <a:r>
                        <a:rPr lang="fr-CA" sz="800" err="1"/>
                        <a:t>n.d</a:t>
                      </a:r>
                      <a:r>
                        <a:rPr lang="fr-CA" sz="800"/>
                        <a:t>.). In </a:t>
                      </a:r>
                      <a:r>
                        <a:rPr lang="fr-CA" sz="800" b="0" i="1"/>
                        <a:t>Britannica.</a:t>
                      </a:r>
                      <a:r>
                        <a:rPr lang="fr-CA" sz="800"/>
                        <a:t> https://</a:t>
                      </a:r>
                      <a:r>
                        <a:rPr lang="fr-CA" sz="800" err="1"/>
                        <a:t>kids.britannica.com</a:t>
                      </a:r>
                      <a:r>
                        <a:rPr lang="fr-CA" sz="800"/>
                        <a:t>/kids/article/stock-exchange/353812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930501006"/>
                  </a:ext>
                </a:extLst>
              </a:tr>
              <a:tr h="455886">
                <a:tc>
                  <a:txBody>
                    <a:bodyPr/>
                    <a:lstStyle/>
                    <a:p>
                      <a:pPr algn="ctr">
                        <a:lnSpc>
                          <a:spcPct val="150000"/>
                        </a:lnSpc>
                      </a:pPr>
                      <a:r>
                        <a:rPr lang="fr-CA" sz="800" kern="100">
                          <a:effectLst/>
                        </a:rPr>
                        <a:t>28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i="0" kern="100">
                          <a:effectLst/>
                        </a:rPr>
                        <a:t>What happened to the dogs?</a:t>
                      </a:r>
                      <a:endParaRPr lang="fr-CA" sz="800" i="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l">
                        <a:lnSpc>
                          <a:spcPct val="150000"/>
                        </a:lnSpc>
                      </a:pPr>
                      <a:r>
                        <a:rPr lang="fr-CA" sz="800" i="0" kern="100">
                          <a:effectLst/>
                        </a:rPr>
                        <a:t>Lévesque, F. (2011). Le contrôle des chiens dans trois communautés du Nunavik au milieu du 20e siècle. </a:t>
                      </a:r>
                      <a:r>
                        <a:rPr lang="fr-CA" sz="800" i="1" kern="100">
                          <a:effectLst/>
                        </a:rPr>
                        <a:t>Études/Inuit/Studies</a:t>
                      </a:r>
                      <a:r>
                        <a:rPr lang="fr-CA" sz="800" i="0" kern="100">
                          <a:effectLst/>
                        </a:rPr>
                        <a:t>, 34(2), 149‑166. </a:t>
                      </a:r>
                      <a:r>
                        <a:rPr lang="fr-CA" sz="800" i="0" u="sng" kern="100">
                          <a:effectLst/>
                          <a:hlinkClick r:id="rId12"/>
                        </a:rPr>
                        <a:t>https://doi.org/10.7202/1004074ar</a:t>
                      </a:r>
                      <a:endParaRPr lang="fr-CA" sz="800" i="0" kern="100">
                        <a:effectLst/>
                      </a:endParaRPr>
                    </a:p>
                    <a:p>
                      <a:pPr algn="just">
                        <a:lnSpc>
                          <a:spcPct val="150000"/>
                        </a:lnSpc>
                      </a:pPr>
                      <a:r>
                        <a:rPr lang="fr-CA" sz="800" i="0" kern="100">
                          <a:effectLst/>
                        </a:rPr>
                        <a:t> </a:t>
                      </a:r>
                      <a:endParaRPr lang="fr-CA" sz="800" i="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971007091"/>
                  </a:ext>
                </a:extLst>
              </a:tr>
              <a:tr h="199949">
                <a:tc>
                  <a:txBody>
                    <a:bodyPr/>
                    <a:lstStyle/>
                    <a:p>
                      <a:pPr algn="ctr">
                        <a:lnSpc>
                          <a:spcPct val="150000"/>
                        </a:lnSpc>
                      </a:pPr>
                      <a:r>
                        <a:rPr lang="fr-CA" sz="800" kern="100">
                          <a:effectLst/>
                        </a:rPr>
                        <a:t>32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of Puvirnituq and Ivujivik to Churchill, MB</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dirty="0">
                          <a:effectLst/>
                        </a:rPr>
                        <a:t>Google Earth. (2022). Northern Canada. </a:t>
                      </a:r>
                      <a:r>
                        <a:rPr lang="en-US" sz="800" kern="100" dirty="0">
                          <a:effectLst/>
                          <a:hlinkClick r:id="rId11"/>
                        </a:rPr>
                        <a:t>www.earth.google.com</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59517155"/>
                  </a:ext>
                </a:extLst>
              </a:tr>
            </a:tbl>
          </a:graphicData>
        </a:graphic>
      </p:graphicFrame>
    </p:spTree>
    <p:extLst>
      <p:ext uri="{BB962C8B-B14F-4D97-AF65-F5344CB8AC3E}">
        <p14:creationId xmlns:p14="http://schemas.microsoft.com/office/powerpoint/2010/main" val="1597707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D5B293E9-87CD-D2EC-D503-C4CED77BC31C}"/>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latin typeface="Open Sans" panose="020B0606030504020204" pitchFamily="34" charset="0"/>
                <a:ea typeface="Open Sans" panose="020B0606030504020204" pitchFamily="34" charset="0"/>
                <a:cs typeface="Open Sans" panose="020B0606030504020204" pitchFamily="34" charset="0"/>
              </a:rPr>
              <a:t>4</a:t>
            </a:r>
          </a:p>
        </p:txBody>
      </p:sp>
      <p:sp>
        <p:nvSpPr>
          <p:cNvPr id="4" name="ZoneTexte 3">
            <a:extLst>
              <a:ext uri="{FF2B5EF4-FFF2-40B4-BE49-F238E27FC236}">
                <a16:creationId xmlns:a16="http://schemas.microsoft.com/office/drawing/2014/main" id="{2CBE20A2-D708-FDBD-DB2D-C3FEA80D0083}"/>
              </a:ext>
            </a:extLst>
          </p:cNvPr>
          <p:cNvSpPr txBox="1"/>
          <p:nvPr/>
        </p:nvSpPr>
        <p:spPr>
          <a:xfrm>
            <a:off x="1819121" y="140677"/>
            <a:ext cx="5014194" cy="769441"/>
          </a:xfrm>
          <a:prstGeom prst="rect">
            <a:avLst/>
          </a:prstGeom>
          <a:noFill/>
        </p:spPr>
        <p:txBody>
          <a:bodyPr wrap="none" rtlCol="0">
            <a:spAutoFit/>
          </a:bodyPr>
          <a:lstStyle/>
          <a:p>
            <a:pPr algn="ctr"/>
            <a:r>
              <a:rPr lang="fr-FR" sz="4400" b="1">
                <a:latin typeface="Open Sans" panose="020B0606030504020204" pitchFamily="34" charset="0"/>
                <a:ea typeface="Open Sans" panose="020B0606030504020204" pitchFamily="34" charset="0"/>
                <a:cs typeface="Open Sans" panose="020B0606030504020204" pitchFamily="34" charset="0"/>
              </a:rPr>
              <a:t>Table of contents</a:t>
            </a:r>
          </a:p>
        </p:txBody>
      </p:sp>
      <p:graphicFrame>
        <p:nvGraphicFramePr>
          <p:cNvPr id="6" name="Tableau 6">
            <a:extLst>
              <a:ext uri="{FF2B5EF4-FFF2-40B4-BE49-F238E27FC236}">
                <a16:creationId xmlns:a16="http://schemas.microsoft.com/office/drawing/2014/main" id="{70B32AAB-8084-23C2-47A1-28AA5B559C1E}"/>
              </a:ext>
            </a:extLst>
          </p:cNvPr>
          <p:cNvGraphicFramePr>
            <a:graphicFrameLocks noGrp="1"/>
          </p:cNvGraphicFramePr>
          <p:nvPr>
            <p:extLst>
              <p:ext uri="{D42A27DB-BD31-4B8C-83A1-F6EECF244321}">
                <p14:modId xmlns:p14="http://schemas.microsoft.com/office/powerpoint/2010/main" val="802525490"/>
              </p:ext>
            </p:extLst>
          </p:nvPr>
        </p:nvGraphicFramePr>
        <p:xfrm>
          <a:off x="66132" y="1106501"/>
          <a:ext cx="9011736" cy="5013394"/>
        </p:xfrm>
        <a:graphic>
          <a:graphicData uri="http://schemas.openxmlformats.org/drawingml/2006/table">
            <a:tbl>
              <a:tblPr firstRow="1" bandRow="1">
                <a:tableStyleId>{5FD0F851-EC5A-4D38-B0AD-8093EC10F338}</a:tableStyleId>
              </a:tblPr>
              <a:tblGrid>
                <a:gridCol w="6380043">
                  <a:extLst>
                    <a:ext uri="{9D8B030D-6E8A-4147-A177-3AD203B41FA5}">
                      <a16:colId xmlns:a16="http://schemas.microsoft.com/office/drawing/2014/main" val="1522698194"/>
                    </a:ext>
                  </a:extLst>
                </a:gridCol>
                <a:gridCol w="2631693">
                  <a:extLst>
                    <a:ext uri="{9D8B030D-6E8A-4147-A177-3AD203B41FA5}">
                      <a16:colId xmlns:a16="http://schemas.microsoft.com/office/drawing/2014/main" val="409169643"/>
                    </a:ext>
                  </a:extLst>
                </a:gridCol>
              </a:tblGrid>
              <a:tr h="331623">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Content</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Slide #</a:t>
                      </a:r>
                    </a:p>
                  </a:txBody>
                  <a:tcPr/>
                </a:tc>
                <a:extLst>
                  <a:ext uri="{0D108BD9-81ED-4DB2-BD59-A6C34878D82A}">
                    <a16:rowId xmlns:a16="http://schemas.microsoft.com/office/drawing/2014/main" val="1779004713"/>
                  </a:ext>
                </a:extLst>
              </a:tr>
              <a:tr h="331623">
                <a:tc>
                  <a:txBody>
                    <a:bodyPr/>
                    <a:lstStyle/>
                    <a:p>
                      <a:pPr marL="0" marR="0" lvl="0" indent="0" algn="l" defTabSz="857240" rtl="0" eaLnBrk="1" fontAlgn="auto" latinLnBrk="0" hangingPunct="1">
                        <a:lnSpc>
                          <a:spcPct val="100000"/>
                        </a:lnSpc>
                        <a:spcBef>
                          <a:spcPts val="0"/>
                        </a:spcBef>
                        <a:spcAft>
                          <a:spcPts val="0"/>
                        </a:spcAft>
                        <a:buClrTx/>
                        <a:buSzTx/>
                        <a:buFontTx/>
                        <a:buNone/>
                        <a:tabLst/>
                        <a:defRPr/>
                      </a:pPr>
                      <a:r>
                        <a:rPr lang="fr-FR" sz="1600">
                          <a:latin typeface="Open Sans" panose="020B0606030504020204" pitchFamily="34" charset="0"/>
                          <a:ea typeface="Open Sans" panose="020B0606030504020204" pitchFamily="34" charset="0"/>
                          <a:cs typeface="Open Sans" panose="020B0606030504020204" pitchFamily="34" charset="0"/>
                        </a:rPr>
                        <a:t>Introduction</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1 to 4</a:t>
                      </a:r>
                    </a:p>
                  </a:txBody>
                  <a:tcPr/>
                </a:tc>
                <a:extLst>
                  <a:ext uri="{0D108BD9-81ED-4DB2-BD59-A6C34878D82A}">
                    <a16:rowId xmlns:a16="http://schemas.microsoft.com/office/drawing/2014/main" val="1464734886"/>
                  </a:ext>
                </a:extLst>
              </a:tr>
              <a:tr h="331623">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History and Geography techniques</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5 to 15</a:t>
                      </a:r>
                    </a:p>
                  </a:txBody>
                  <a:tcPr/>
                </a:tc>
                <a:extLst>
                  <a:ext uri="{0D108BD9-81ED-4DB2-BD59-A6C34878D82A}">
                    <a16:rowId xmlns:a16="http://schemas.microsoft.com/office/drawing/2014/main" val="4039030792"/>
                  </a:ext>
                </a:extLst>
              </a:tr>
              <a:tr h="566044">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Chapter 1: Up until 1830’s, what was the Inuit way of life?</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16 to 18</a:t>
                      </a:r>
                    </a:p>
                  </a:txBody>
                  <a:tcPr/>
                </a:tc>
                <a:extLst>
                  <a:ext uri="{0D108BD9-81ED-4DB2-BD59-A6C34878D82A}">
                    <a16:rowId xmlns:a16="http://schemas.microsoft.com/office/drawing/2014/main" val="2692721824"/>
                  </a:ext>
                </a:extLst>
              </a:tr>
              <a:tr h="806355">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Chapter 2: Between 1830 and the 1900s, what changed with the Hudson’s Bay Company’s establishment?</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19 to 23</a:t>
                      </a:r>
                    </a:p>
                  </a:txBody>
                  <a:tcPr/>
                </a:tc>
                <a:extLst>
                  <a:ext uri="{0D108BD9-81ED-4DB2-BD59-A6C34878D82A}">
                    <a16:rowId xmlns:a16="http://schemas.microsoft.com/office/drawing/2014/main" val="187066155"/>
                  </a:ext>
                </a:extLst>
              </a:tr>
              <a:tr h="806355">
                <a:tc>
                  <a:txBody>
                    <a:bodyPr/>
                    <a:lstStyle/>
                    <a:p>
                      <a:r>
                        <a:rPr lang="en-CA" sz="1600" noProof="0" dirty="0">
                          <a:latin typeface="Open Sans" panose="020B0606030504020204" pitchFamily="34" charset="0"/>
                          <a:ea typeface="Open Sans" panose="020B0606030504020204" pitchFamily="34" charset="0"/>
                          <a:cs typeface="Open Sans" panose="020B0606030504020204" pitchFamily="34" charset="0"/>
                        </a:rPr>
                        <a:t>Chapter 3: Between 1900 and the 1950’s, what changed when the missionaries arrived and how did Inuit </a:t>
                      </a:r>
                      <a:r>
                        <a:rPr lang="en-CA" sz="1600" noProof="0" dirty="0" err="1">
                          <a:latin typeface="Open Sans" panose="020B0606030504020204" pitchFamily="34" charset="0"/>
                          <a:ea typeface="Open Sans" panose="020B0606030504020204" pitchFamily="34" charset="0"/>
                          <a:cs typeface="Open Sans" panose="020B0606030504020204" pitchFamily="34" charset="0"/>
                        </a:rPr>
                        <a:t>sedentarized</a:t>
                      </a:r>
                      <a:r>
                        <a:rPr lang="en-CA" sz="1600" noProof="0" dirty="0">
                          <a:latin typeface="Open Sans" panose="020B0606030504020204" pitchFamily="34" charset="0"/>
                          <a:ea typeface="Open Sans" panose="020B0606030504020204" pitchFamily="34" charset="0"/>
                          <a:cs typeface="Open Sans" panose="020B0606030504020204" pitchFamily="34" charset="0"/>
                        </a:rPr>
                        <a:t>?</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24 to 29</a:t>
                      </a:r>
                    </a:p>
                  </a:txBody>
                  <a:tcPr/>
                </a:tc>
                <a:extLst>
                  <a:ext uri="{0D108BD9-81ED-4DB2-BD59-A6C34878D82A}">
                    <a16:rowId xmlns:a16="http://schemas.microsoft.com/office/drawing/2014/main" val="2950161767"/>
                  </a:ext>
                </a:extLst>
              </a:tr>
              <a:tr h="566044">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Chapter 4: Between the 1950’s and the 1980’s, how did Inuit start attending school?</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30 to 35</a:t>
                      </a:r>
                    </a:p>
                  </a:txBody>
                  <a:tcPr/>
                </a:tc>
                <a:extLst>
                  <a:ext uri="{0D108BD9-81ED-4DB2-BD59-A6C34878D82A}">
                    <a16:rowId xmlns:a16="http://schemas.microsoft.com/office/drawing/2014/main" val="1152729741"/>
                  </a:ext>
                </a:extLst>
              </a:tr>
              <a:tr h="566044">
                <a:tc>
                  <a:txBody>
                    <a:bodyPr/>
                    <a:lstStyle/>
                    <a:p>
                      <a:r>
                        <a:rPr lang="en-CA" sz="1600" noProof="0" dirty="0">
                          <a:latin typeface="Open Sans" panose="020B0606030504020204" pitchFamily="34" charset="0"/>
                          <a:ea typeface="Open Sans" panose="020B0606030504020204" pitchFamily="34" charset="0"/>
                          <a:cs typeface="Open Sans" panose="020B0606030504020204" pitchFamily="34" charset="0"/>
                        </a:rPr>
                        <a:t>Chapter 5: Between 1953 and the 1980’s, how were the co-op created?</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36 to 41</a:t>
                      </a:r>
                    </a:p>
                  </a:txBody>
                  <a:tcPr/>
                </a:tc>
                <a:extLst>
                  <a:ext uri="{0D108BD9-81ED-4DB2-BD59-A6C34878D82A}">
                    <a16:rowId xmlns:a16="http://schemas.microsoft.com/office/drawing/2014/main" val="2425819823"/>
                  </a:ext>
                </a:extLst>
              </a:tr>
              <a:tr h="331623">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Conclusion</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42 to 43</a:t>
                      </a:r>
                    </a:p>
                  </a:txBody>
                  <a:tcPr/>
                </a:tc>
                <a:extLst>
                  <a:ext uri="{0D108BD9-81ED-4DB2-BD59-A6C34878D82A}">
                    <a16:rowId xmlns:a16="http://schemas.microsoft.com/office/drawing/2014/main" val="1974586955"/>
                  </a:ext>
                </a:extLst>
              </a:tr>
              <a:tr h="331623">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Reference list</a:t>
                      </a:r>
                    </a:p>
                  </a:txBody>
                  <a:tcPr/>
                </a:tc>
                <a:tc>
                  <a:txBody>
                    <a:bodyPr/>
                    <a:lstStyle/>
                    <a:p>
                      <a:r>
                        <a:rPr lang="fr-FR" sz="1600" dirty="0">
                          <a:latin typeface="Open Sans" panose="020B0606030504020204" pitchFamily="34" charset="0"/>
                          <a:ea typeface="Open Sans" panose="020B0606030504020204" pitchFamily="34" charset="0"/>
                          <a:cs typeface="Open Sans" panose="020B0606030504020204" pitchFamily="34" charset="0"/>
                        </a:rPr>
                        <a:t>44 to 46</a:t>
                      </a:r>
                    </a:p>
                  </a:txBody>
                  <a:tcPr/>
                </a:tc>
                <a:extLst>
                  <a:ext uri="{0D108BD9-81ED-4DB2-BD59-A6C34878D82A}">
                    <a16:rowId xmlns:a16="http://schemas.microsoft.com/office/drawing/2014/main" val="2727248592"/>
                  </a:ext>
                </a:extLst>
              </a:tr>
            </a:tbl>
          </a:graphicData>
        </a:graphic>
      </p:graphicFrame>
    </p:spTree>
    <p:extLst>
      <p:ext uri="{BB962C8B-B14F-4D97-AF65-F5344CB8AC3E}">
        <p14:creationId xmlns:p14="http://schemas.microsoft.com/office/powerpoint/2010/main" val="277570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8736" y="88991"/>
            <a:ext cx="7639524" cy="805104"/>
          </a:xfrm>
          <a:prstGeom prst="rect">
            <a:avLst/>
          </a:prstGeom>
        </p:spPr>
      </p:pic>
      <p:pic>
        <p:nvPicPr>
          <p:cNvPr id="4" name="Picture 4"/>
          <p:cNvPicPr>
            <a:picLocks noChangeAspect="1"/>
          </p:cNvPicPr>
          <p:nvPr/>
        </p:nvPicPr>
        <p:blipFill>
          <a:blip r:embed="rId5"/>
          <a:srcRect/>
          <a:stretch>
            <a:fillRect/>
          </a:stretch>
        </p:blipFill>
        <p:spPr>
          <a:xfrm>
            <a:off x="7938952" y="102472"/>
            <a:ext cx="1156682" cy="1156682"/>
          </a:xfrm>
          <a:prstGeom prst="rect">
            <a:avLst/>
          </a:prstGeom>
        </p:spPr>
      </p:pic>
      <p:grpSp>
        <p:nvGrpSpPr>
          <p:cNvPr id="5" name="Group 5"/>
          <p:cNvGrpSpPr/>
          <p:nvPr/>
        </p:nvGrpSpPr>
        <p:grpSpPr>
          <a:xfrm>
            <a:off x="1" y="4641745"/>
            <a:ext cx="9143999" cy="2216256"/>
            <a:chOff x="-1145472" y="0"/>
            <a:chExt cx="8215119" cy="1373819"/>
          </a:xfrm>
        </p:grpSpPr>
        <p:sp>
          <p:nvSpPr>
            <p:cNvPr id="6" name="Freeform 6"/>
            <p:cNvSpPr/>
            <p:nvPr/>
          </p:nvSpPr>
          <p:spPr>
            <a:xfrm>
              <a:off x="-1145472" y="0"/>
              <a:ext cx="8215119" cy="1373819"/>
            </a:xfrm>
            <a:custGeom>
              <a:avLst/>
              <a:gdLst/>
              <a:ahLst/>
              <a:cxnLst/>
              <a:rect l="l" t="t" r="r" b="b"/>
              <a:pathLst>
                <a:path w="5914362" h="1305240">
                  <a:moveTo>
                    <a:pt x="0" y="0"/>
                  </a:moveTo>
                  <a:lnTo>
                    <a:pt x="5914362" y="0"/>
                  </a:lnTo>
                  <a:lnTo>
                    <a:pt x="5914362" y="1305240"/>
                  </a:lnTo>
                  <a:lnTo>
                    <a:pt x="0" y="1305240"/>
                  </a:lnTo>
                  <a:close/>
                </a:path>
              </a:pathLst>
            </a:custGeom>
            <a:solidFill>
              <a:srgbClr val="F7FBFF"/>
            </a:solidFill>
            <a:ln w="34925">
              <a:solidFill>
                <a:schemeClr val="tx1"/>
              </a:solidFill>
            </a:ln>
          </p:spPr>
          <p:txBody>
            <a:bodyPr/>
            <a:lstStyle/>
            <a:p>
              <a:endParaRPr lang="fr-CA"/>
            </a:p>
          </p:txBody>
        </p:sp>
      </p:grpSp>
      <p:sp>
        <p:nvSpPr>
          <p:cNvPr id="7" name="TextBox 7"/>
          <p:cNvSpPr txBox="1"/>
          <p:nvPr/>
        </p:nvSpPr>
        <p:spPr>
          <a:xfrm>
            <a:off x="206974" y="1007340"/>
            <a:ext cx="8633344" cy="3425553"/>
          </a:xfrm>
          <a:prstGeom prst="rect">
            <a:avLst/>
          </a:prstGeom>
        </p:spPr>
        <p:txBody>
          <a:bodyPr wrap="square" lIns="0" tIns="0" rIns="0" bIns="0" rtlCol="0" anchor="t">
            <a:spAutoFit/>
          </a:bodyPr>
          <a:lstStyle/>
          <a:p>
            <a:pPr marL="321465" indent="-321465" algn="just">
              <a:lnSpc>
                <a:spcPct val="150000"/>
              </a:lnSpc>
              <a:buFont typeface="+mj-lt"/>
              <a:buAutoNum type="arabicPeriod"/>
            </a:pPr>
            <a:r>
              <a:rPr lang="en-US" sz="1500" dirty="0">
                <a:solidFill>
                  <a:srgbClr val="000000"/>
                </a:solidFill>
                <a:latin typeface="Open Sans"/>
              </a:rPr>
              <a:t>When I was 5 years old, my </a:t>
            </a:r>
            <a:r>
              <a:rPr lang="en-US" sz="1500" dirty="0" err="1">
                <a:solidFill>
                  <a:srgbClr val="000000"/>
                </a:solidFill>
                <a:latin typeface="Open Sans"/>
              </a:rPr>
              <a:t>favourite</a:t>
            </a:r>
            <a:r>
              <a:rPr lang="en-US" sz="1500" dirty="0">
                <a:solidFill>
                  <a:srgbClr val="000000"/>
                </a:solidFill>
                <a:latin typeface="Open Sans"/>
              </a:rPr>
              <a:t> activity was to : _____________________________</a:t>
            </a:r>
            <a:endParaRPr lang="en-US" sz="1500" u="sng" dirty="0">
              <a:solidFill>
                <a:srgbClr val="C00000"/>
              </a:solidFill>
              <a:latin typeface="Open Sans"/>
            </a:endParaRPr>
          </a:p>
          <a:p>
            <a:pPr marL="321465" indent="-321465" algn="just">
              <a:lnSpc>
                <a:spcPct val="150000"/>
              </a:lnSpc>
              <a:buFont typeface="+mj-lt"/>
              <a:buAutoNum type="arabicPeriod"/>
            </a:pPr>
            <a:r>
              <a:rPr lang="en-US" sz="1500" dirty="0">
                <a:solidFill>
                  <a:srgbClr val="000000"/>
                </a:solidFill>
                <a:latin typeface="Open Sans"/>
              </a:rPr>
              <a:t>Today, my </a:t>
            </a:r>
            <a:r>
              <a:rPr lang="en-US" sz="1500" dirty="0" err="1">
                <a:solidFill>
                  <a:srgbClr val="000000"/>
                </a:solidFill>
                <a:latin typeface="Open Sans"/>
              </a:rPr>
              <a:t>favourite</a:t>
            </a:r>
            <a:r>
              <a:rPr lang="en-US" sz="1500" dirty="0">
                <a:solidFill>
                  <a:srgbClr val="000000"/>
                </a:solidFill>
                <a:latin typeface="Open Sans"/>
              </a:rPr>
              <a:t> activity is to: _____________________________</a:t>
            </a:r>
            <a:endParaRPr lang="en-US" sz="1500" i="1" u="sng" dirty="0">
              <a:solidFill>
                <a:srgbClr val="C00000"/>
              </a:solidFill>
              <a:latin typeface="Open Sans"/>
            </a:endParaRPr>
          </a:p>
          <a:p>
            <a:pPr marL="321465" indent="-321465" algn="just">
              <a:lnSpc>
                <a:spcPct val="150000"/>
              </a:lnSpc>
              <a:buFont typeface="+mj-lt"/>
              <a:buAutoNum type="arabicPeriod"/>
            </a:pPr>
            <a:r>
              <a:rPr lang="en-US" sz="1500" dirty="0">
                <a:solidFill>
                  <a:srgbClr val="000000"/>
                </a:solidFill>
                <a:latin typeface="Open Sans"/>
              </a:rPr>
              <a:t>In my class last year, we were ___________________ students.</a:t>
            </a:r>
          </a:p>
          <a:p>
            <a:pPr marL="321465" indent="-321465" algn="just">
              <a:lnSpc>
                <a:spcPct val="150000"/>
              </a:lnSpc>
              <a:buFont typeface="+mj-lt"/>
              <a:buAutoNum type="arabicPeriod"/>
            </a:pPr>
            <a:r>
              <a:rPr lang="en-US" sz="1500" dirty="0">
                <a:solidFill>
                  <a:srgbClr val="000000"/>
                </a:solidFill>
                <a:latin typeface="Open Sans"/>
              </a:rPr>
              <a:t>In my class this year, there are _________________   students.</a:t>
            </a:r>
          </a:p>
          <a:p>
            <a:pPr marL="321465" indent="-321465" algn="just">
              <a:lnSpc>
                <a:spcPct val="150000"/>
              </a:lnSpc>
              <a:buFont typeface="+mj-lt"/>
              <a:buAutoNum type="arabicPeriod"/>
            </a:pPr>
            <a:r>
              <a:rPr lang="en-US" sz="1500" dirty="0">
                <a:solidFill>
                  <a:srgbClr val="000000"/>
                </a:solidFill>
                <a:latin typeface="Open Sans"/>
              </a:rPr>
              <a:t>My birthday is on:   _____________________________</a:t>
            </a:r>
            <a:endParaRPr lang="en-US" sz="1500" i="1" u="sng" dirty="0">
              <a:solidFill>
                <a:srgbClr val="C00000"/>
              </a:solidFill>
              <a:latin typeface="Open Sans"/>
            </a:endParaRPr>
          </a:p>
          <a:p>
            <a:pPr marL="321465" indent="-321465" algn="just">
              <a:lnSpc>
                <a:spcPct val="150000"/>
              </a:lnSpc>
              <a:buFont typeface="+mj-lt"/>
              <a:buAutoNum type="arabicPeriod"/>
            </a:pPr>
            <a:r>
              <a:rPr lang="en-US" sz="1500" dirty="0">
                <a:solidFill>
                  <a:srgbClr val="000000"/>
                </a:solidFill>
                <a:latin typeface="Open Sans"/>
              </a:rPr>
              <a:t>My best friend's birthday is on : _____________________________</a:t>
            </a:r>
            <a:endParaRPr lang="en-US" sz="1500" u="sng" dirty="0">
              <a:solidFill>
                <a:srgbClr val="000000"/>
              </a:solidFill>
              <a:latin typeface="Open Sans"/>
            </a:endParaRPr>
          </a:p>
          <a:p>
            <a:pPr marL="321465" indent="-321465" algn="just">
              <a:lnSpc>
                <a:spcPct val="150000"/>
              </a:lnSpc>
              <a:buFont typeface="+mj-lt"/>
              <a:buAutoNum type="arabicPeriod"/>
            </a:pPr>
            <a:r>
              <a:rPr lang="en-US" sz="1500" dirty="0">
                <a:solidFill>
                  <a:srgbClr val="000000"/>
                </a:solidFill>
                <a:latin typeface="Open Sans"/>
              </a:rPr>
              <a:t>There are ____________________ months between my birthday and his/her birthday.</a:t>
            </a:r>
          </a:p>
          <a:p>
            <a:pPr marL="321465" indent="-321465" algn="just">
              <a:lnSpc>
                <a:spcPct val="150000"/>
              </a:lnSpc>
              <a:buFont typeface="+mj-lt"/>
              <a:buAutoNum type="arabicPeriod"/>
            </a:pPr>
            <a:r>
              <a:rPr lang="en-US" sz="1500" dirty="0">
                <a:solidFill>
                  <a:srgbClr val="000000"/>
                </a:solidFill>
                <a:latin typeface="Open Sans"/>
              </a:rPr>
              <a:t>Draw the route from the school to your house in the section below.</a:t>
            </a:r>
          </a:p>
          <a:p>
            <a:pPr marL="321469" indent="-321469" algn="just">
              <a:lnSpc>
                <a:spcPct val="150000"/>
              </a:lnSpc>
              <a:buFont typeface="+mj-lt"/>
              <a:buAutoNum type="arabicPeriod" startAt="9"/>
            </a:pPr>
            <a:r>
              <a:rPr lang="en-US" sz="1500" dirty="0">
                <a:solidFill>
                  <a:srgbClr val="000000"/>
                </a:solidFill>
                <a:latin typeface="Open Sans"/>
              </a:rPr>
              <a:t>In which direction is your house located relative to the school?</a:t>
            </a:r>
          </a:p>
          <a:p>
            <a:pPr algn="ctr">
              <a:lnSpc>
                <a:spcPct val="150000"/>
              </a:lnSpc>
            </a:pPr>
            <a:r>
              <a:rPr lang="en-US" sz="1500" dirty="0">
                <a:solidFill>
                  <a:srgbClr val="000000"/>
                </a:solidFill>
                <a:latin typeface="Open Sans"/>
              </a:rPr>
              <a:t> N ____ E ____ S ____ W____</a:t>
            </a:r>
          </a:p>
        </p:txBody>
      </p:sp>
      <p:pic>
        <p:nvPicPr>
          <p:cNvPr id="13" name="Picture 13"/>
          <p:cNvPicPr>
            <a:picLocks noChangeAspect="1"/>
          </p:cNvPicPr>
          <p:nvPr/>
        </p:nvPicPr>
        <p:blipFill>
          <a:blip r:embed="rId6"/>
          <a:srcRect/>
          <a:stretch>
            <a:fillRect/>
          </a:stretch>
        </p:blipFill>
        <p:spPr>
          <a:xfrm>
            <a:off x="8056203" y="1915863"/>
            <a:ext cx="784115" cy="2067211"/>
          </a:xfrm>
          <a:prstGeom prst="rect">
            <a:avLst/>
          </a:prstGeom>
        </p:spPr>
      </p:pic>
      <p:pic>
        <p:nvPicPr>
          <p:cNvPr id="14" name="Picture 14"/>
          <p:cNvPicPr>
            <a:picLocks noChangeAspect="1"/>
          </p:cNvPicPr>
          <p:nvPr/>
        </p:nvPicPr>
        <p:blipFill>
          <a:blip r:embed="rId7"/>
          <a:srcRect/>
          <a:stretch>
            <a:fillRect/>
          </a:stretch>
        </p:blipFill>
        <p:spPr>
          <a:xfrm>
            <a:off x="5921660" y="1376361"/>
            <a:ext cx="2526600" cy="1532378"/>
          </a:xfrm>
          <a:prstGeom prst="rect">
            <a:avLst/>
          </a:prstGeom>
        </p:spPr>
      </p:pic>
      <p:pic>
        <p:nvPicPr>
          <p:cNvPr id="15" name="Picture 15"/>
          <p:cNvPicPr>
            <a:picLocks noChangeAspect="1"/>
          </p:cNvPicPr>
          <p:nvPr/>
        </p:nvPicPr>
        <p:blipFill>
          <a:blip r:embed="rId8"/>
          <a:srcRect/>
          <a:stretch>
            <a:fillRect/>
          </a:stretch>
        </p:blipFill>
        <p:spPr>
          <a:xfrm rot="178365">
            <a:off x="2309532" y="296388"/>
            <a:ext cx="4155383" cy="669857"/>
          </a:xfrm>
          <a:prstGeom prst="rect">
            <a:avLst/>
          </a:prstGeom>
        </p:spPr>
      </p:pic>
      <p:pic>
        <p:nvPicPr>
          <p:cNvPr id="16" name="Picture 16"/>
          <p:cNvPicPr>
            <a:picLocks noChangeAspect="1"/>
          </p:cNvPicPr>
          <p:nvPr/>
        </p:nvPicPr>
        <p:blipFill>
          <a:blip r:embed="rId9"/>
          <a:srcRect/>
          <a:stretch>
            <a:fillRect/>
          </a:stretch>
        </p:blipFill>
        <p:spPr>
          <a:xfrm rot="391508">
            <a:off x="6417663" y="3350218"/>
            <a:ext cx="1627758" cy="1329175"/>
          </a:xfrm>
          <a:prstGeom prst="rect">
            <a:avLst/>
          </a:prstGeom>
        </p:spPr>
      </p:pic>
      <p:sp>
        <p:nvSpPr>
          <p:cNvPr id="17" name="TextBox 17"/>
          <p:cNvSpPr txBox="1"/>
          <p:nvPr/>
        </p:nvSpPr>
        <p:spPr>
          <a:xfrm rot="75848">
            <a:off x="2622763" y="148496"/>
            <a:ext cx="3518157" cy="322204"/>
          </a:xfrm>
          <a:prstGeom prst="rect">
            <a:avLst/>
          </a:prstGeom>
        </p:spPr>
        <p:txBody>
          <a:bodyPr lIns="0" tIns="0" rIns="0" bIns="0" rtlCol="0" anchor="t">
            <a:spAutoFit/>
          </a:bodyPr>
          <a:lstStyle/>
          <a:p>
            <a:pPr algn="ctr">
              <a:lnSpc>
                <a:spcPts val="2625"/>
              </a:lnSpc>
            </a:pPr>
            <a:r>
              <a:rPr lang="en-US" sz="1875">
                <a:solidFill>
                  <a:srgbClr val="737373"/>
                </a:solidFill>
                <a:latin typeface="League Spartan"/>
              </a:rPr>
              <a:t>a little about my history </a:t>
            </a:r>
          </a:p>
        </p:txBody>
      </p:sp>
      <p:pic>
        <p:nvPicPr>
          <p:cNvPr id="20" name="Picture 6">
            <a:extLst>
              <a:ext uri="{FF2B5EF4-FFF2-40B4-BE49-F238E27FC236}">
                <a16:creationId xmlns:a16="http://schemas.microsoft.com/office/drawing/2014/main" id="{944E4B7D-F7B9-A81E-3C45-7FF6E0BF1BE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7219" y="4282150"/>
            <a:ext cx="918037" cy="911152"/>
          </a:xfrm>
          <a:prstGeom prst="rect">
            <a:avLst/>
          </a:prstGeom>
        </p:spPr>
      </p:pic>
      <p:sp>
        <p:nvSpPr>
          <p:cNvPr id="8" name="Ellipse 7">
            <a:extLst>
              <a:ext uri="{FF2B5EF4-FFF2-40B4-BE49-F238E27FC236}">
                <a16:creationId xmlns:a16="http://schemas.microsoft.com/office/drawing/2014/main" id="{7A66060F-AF13-1F40-30C4-0FC80CE0D0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2" name="TextBox 32"/>
          <p:cNvSpPr txBox="1"/>
          <p:nvPr/>
        </p:nvSpPr>
        <p:spPr>
          <a:xfrm>
            <a:off x="3748369" y="876105"/>
            <a:ext cx="1242761" cy="384721"/>
          </a:xfrm>
          <a:prstGeom prst="rect">
            <a:avLst/>
          </a:prstGeom>
        </p:spPr>
        <p:txBody>
          <a:bodyPr lIns="0" tIns="0" rIns="0" bIns="0" rtlCol="0" anchor="t">
            <a:spAutoFit/>
          </a:bodyPr>
          <a:lstStyle/>
          <a:p>
            <a:pPr algn="ctr">
              <a:lnSpc>
                <a:spcPts val="3149"/>
              </a:lnSpc>
            </a:pPr>
            <a:r>
              <a:rPr lang="en-US" sz="2249">
                <a:solidFill>
                  <a:srgbClr val="000000"/>
                </a:solidFill>
                <a:latin typeface="League Spartan"/>
              </a:rPr>
              <a:t>Timeline</a:t>
            </a:r>
          </a:p>
        </p:txBody>
      </p:sp>
      <p:sp>
        <p:nvSpPr>
          <p:cNvPr id="33" name="TextBox 33"/>
          <p:cNvSpPr txBox="1"/>
          <p:nvPr/>
        </p:nvSpPr>
        <p:spPr>
          <a:xfrm>
            <a:off x="1166790" y="1739489"/>
            <a:ext cx="6810420" cy="476092"/>
          </a:xfrm>
          <a:prstGeom prst="rect">
            <a:avLst/>
          </a:prstGeom>
        </p:spPr>
        <p:txBody>
          <a:bodyPr wrap="square" lIns="0" tIns="0" rIns="0" bIns="0" rtlCol="0" anchor="t">
            <a:spAutoFit/>
          </a:bodyPr>
          <a:lstStyle/>
          <a:p>
            <a:pPr algn="ctr">
              <a:lnSpc>
                <a:spcPts val="1838"/>
              </a:lnSpc>
            </a:pPr>
            <a:r>
              <a:rPr lang="en-US" sz="1875" b="1">
                <a:solidFill>
                  <a:srgbClr val="000000"/>
                </a:solidFill>
                <a:latin typeface="Source Serif Pro"/>
              </a:rPr>
              <a:t>Title : </a:t>
            </a:r>
          </a:p>
          <a:p>
            <a:pPr algn="ctr">
              <a:lnSpc>
                <a:spcPts val="1838"/>
              </a:lnSpc>
            </a:pPr>
            <a:r>
              <a:rPr lang="en-US" sz="1875">
                <a:solidFill>
                  <a:srgbClr val="000000"/>
                </a:solidFill>
                <a:latin typeface="Source Serif Pro"/>
              </a:rPr>
              <a:t>History of Hudson's Bay Company Trading Posts in Nunavik </a:t>
            </a:r>
          </a:p>
        </p:txBody>
      </p:sp>
      <p:sp>
        <p:nvSpPr>
          <p:cNvPr id="34" name="TextBox 34"/>
          <p:cNvSpPr txBox="1"/>
          <p:nvPr/>
        </p:nvSpPr>
        <p:spPr>
          <a:xfrm>
            <a:off x="298602" y="4621449"/>
            <a:ext cx="8400667" cy="2040046"/>
          </a:xfrm>
          <a:prstGeom prst="rect">
            <a:avLst/>
          </a:prstGeom>
        </p:spPr>
        <p:txBody>
          <a:bodyPr wrap="square" lIns="0" tIns="0" rIns="0" bIns="0" rtlCol="0" anchor="t">
            <a:spAutoFit/>
          </a:bodyPr>
          <a:lstStyle/>
          <a:p>
            <a:pPr marL="321465" indent="-321465">
              <a:lnSpc>
                <a:spcPct val="150000"/>
              </a:lnSpc>
              <a:buFont typeface="+mj-lt"/>
              <a:buAutoNum type="arabicPeriod"/>
            </a:pP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is the title of this timeline?</a:t>
            </a:r>
            <a:b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1500" dirty="0">
                <a:latin typeface="Open Sans"/>
              </a:rPr>
              <a:t>________________________________________________________________________</a:t>
            </a:r>
          </a:p>
          <a:p>
            <a:pPr marL="321465" indent="-321465">
              <a:lnSpc>
                <a:spcPct val="150000"/>
              </a:lnSpc>
              <a:buFont typeface="+mj-lt"/>
              <a:buAutoNum type="arabicPeriod"/>
            </a:pP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How many years are there between the first trading post in Nunavik and the closing of Ivujivik trading post? </a:t>
            </a:r>
            <a:r>
              <a:rPr lang="en-US" sz="1500" dirty="0">
                <a:latin typeface="Open Sans"/>
              </a:rPr>
              <a:t>___________________________</a:t>
            </a:r>
          </a:p>
          <a:p>
            <a:pPr marL="321465" indent="-321465">
              <a:lnSpc>
                <a:spcPct val="150000"/>
              </a:lnSpc>
              <a:buFont typeface="+mj-lt"/>
              <a:buAutoNum type="arabicPeriod"/>
            </a:pP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is the scale of this timeline? </a:t>
            </a:r>
            <a:r>
              <a:rPr lang="en-US" sz="1500" dirty="0">
                <a:latin typeface="Open Sans"/>
              </a:rPr>
              <a:t>______________________________</a:t>
            </a:r>
          </a:p>
          <a:p>
            <a:pPr marL="321465" indent="-321465">
              <a:lnSpc>
                <a:spcPct val="150000"/>
              </a:lnSpc>
              <a:buFont typeface="+mj-lt"/>
              <a:buAutoNum type="arabicPeriod"/>
            </a:pPr>
            <a:endParaRPr lang="en-US" sz="1499"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4" name="Image 83">
            <a:extLst>
              <a:ext uri="{FF2B5EF4-FFF2-40B4-BE49-F238E27FC236}">
                <a16:creationId xmlns:a16="http://schemas.microsoft.com/office/drawing/2014/main" id="{CB9BDD40-B1A2-7FDA-DCB5-A2107B3465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633" y="2394194"/>
            <a:ext cx="8787352" cy="1219407"/>
          </a:xfrm>
          <a:prstGeom prst="rect">
            <a:avLst/>
          </a:prstGeom>
        </p:spPr>
      </p:pic>
      <p:sp>
        <p:nvSpPr>
          <p:cNvPr id="85" name="TextBox 34">
            <a:extLst>
              <a:ext uri="{FF2B5EF4-FFF2-40B4-BE49-F238E27FC236}">
                <a16:creationId xmlns:a16="http://schemas.microsoft.com/office/drawing/2014/main" id="{55798417-73F7-5FF2-624D-CBD30AA2A9D5}"/>
              </a:ext>
            </a:extLst>
          </p:cNvPr>
          <p:cNvSpPr txBox="1"/>
          <p:nvPr/>
        </p:nvSpPr>
        <p:spPr>
          <a:xfrm>
            <a:off x="1598951" y="1257986"/>
            <a:ext cx="2357441" cy="461665"/>
          </a:xfrm>
          <a:prstGeom prst="rect">
            <a:avLst/>
          </a:prstGeom>
          <a:solidFill>
            <a:schemeClr val="tx2">
              <a:lumMod val="20000"/>
              <a:lumOff val="80000"/>
            </a:schemeClr>
          </a:solidFill>
        </p:spPr>
        <p:txBody>
          <a:bodyPr wrap="square" lIns="0" tIns="0" rIns="0" bIns="0" rtlCol="0" anchor="t">
            <a:spAutoFit/>
          </a:bodyPr>
          <a:lstStyle/>
          <a:p>
            <a:pPr algn="ctr"/>
            <a:r>
              <a:rPr lang="en-US" sz="1500" dirty="0">
                <a:solidFill>
                  <a:srgbClr val="000000"/>
                </a:solidFill>
                <a:latin typeface="Source Serif Pro"/>
              </a:rPr>
              <a:t>A timeline always has a </a:t>
            </a:r>
            <a:r>
              <a:rPr lang="en-US" sz="1500" b="1" u="sng" dirty="0">
                <a:solidFill>
                  <a:srgbClr val="000000"/>
                </a:solidFill>
                <a:latin typeface="Source Serif Pro"/>
              </a:rPr>
              <a:t>title</a:t>
            </a:r>
            <a:r>
              <a:rPr lang="en-US" sz="1500" dirty="0">
                <a:solidFill>
                  <a:srgbClr val="000000"/>
                </a:solidFill>
                <a:latin typeface="Source Serif Pro"/>
              </a:rPr>
              <a:t> to illustrate its subject</a:t>
            </a:r>
          </a:p>
        </p:txBody>
      </p:sp>
      <p:sp>
        <p:nvSpPr>
          <p:cNvPr id="89" name="TextBox 34">
            <a:extLst>
              <a:ext uri="{FF2B5EF4-FFF2-40B4-BE49-F238E27FC236}">
                <a16:creationId xmlns:a16="http://schemas.microsoft.com/office/drawing/2014/main" id="{78300FC7-ADB1-572A-91B1-88CAF332A3E2}"/>
              </a:ext>
            </a:extLst>
          </p:cNvPr>
          <p:cNvSpPr txBox="1"/>
          <p:nvPr/>
        </p:nvSpPr>
        <p:spPr>
          <a:xfrm>
            <a:off x="501027" y="3771276"/>
            <a:ext cx="2655583" cy="692497"/>
          </a:xfrm>
          <a:prstGeom prst="rect">
            <a:avLst/>
          </a:prstGeom>
          <a:solidFill>
            <a:schemeClr val="tx2">
              <a:lumMod val="20000"/>
              <a:lumOff val="80000"/>
            </a:schemeClr>
          </a:solidFill>
        </p:spPr>
        <p:txBody>
          <a:bodyPr wrap="square" lIns="0" tIns="0" rIns="0" bIns="0" rtlCol="0" anchor="t">
            <a:spAutoFit/>
          </a:bodyPr>
          <a:lstStyle/>
          <a:p>
            <a:r>
              <a:rPr lang="en-US" sz="1500">
                <a:solidFill>
                  <a:srgbClr val="000000"/>
                </a:solidFill>
                <a:latin typeface="Source Serif Pro"/>
              </a:rPr>
              <a:t>The little lines defines the </a:t>
            </a:r>
            <a:r>
              <a:rPr lang="en-US" sz="1500" b="1" u="sng">
                <a:solidFill>
                  <a:srgbClr val="000000"/>
                </a:solidFill>
                <a:latin typeface="Source Serif Pro"/>
              </a:rPr>
              <a:t>scale</a:t>
            </a:r>
            <a:r>
              <a:rPr lang="en-US" sz="1500">
                <a:solidFill>
                  <a:srgbClr val="000000"/>
                </a:solidFill>
                <a:latin typeface="Source Serif Pro"/>
              </a:rPr>
              <a:t>: in this example, each line represents 50 years</a:t>
            </a:r>
          </a:p>
        </p:txBody>
      </p:sp>
      <p:cxnSp>
        <p:nvCxnSpPr>
          <p:cNvPr id="92" name="Connecteur droit avec flèche 91">
            <a:extLst>
              <a:ext uri="{FF2B5EF4-FFF2-40B4-BE49-F238E27FC236}">
                <a16:creationId xmlns:a16="http://schemas.microsoft.com/office/drawing/2014/main" id="{48722093-4FE2-F168-E478-D18FCC9B9251}"/>
              </a:ext>
            </a:extLst>
          </p:cNvPr>
          <p:cNvCxnSpPr>
            <a:cxnSpLocks/>
            <a:endCxn id="85" idx="2"/>
          </p:cNvCxnSpPr>
          <p:nvPr/>
        </p:nvCxnSpPr>
        <p:spPr>
          <a:xfrm flipH="1" flipV="1">
            <a:off x="2777672" y="1719651"/>
            <a:ext cx="1435398" cy="118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TextBox 34">
            <a:extLst>
              <a:ext uri="{FF2B5EF4-FFF2-40B4-BE49-F238E27FC236}">
                <a16:creationId xmlns:a16="http://schemas.microsoft.com/office/drawing/2014/main" id="{D648B6A9-AC8C-2302-DEC9-3061B5E73F06}"/>
              </a:ext>
            </a:extLst>
          </p:cNvPr>
          <p:cNvSpPr txBox="1"/>
          <p:nvPr/>
        </p:nvSpPr>
        <p:spPr>
          <a:xfrm>
            <a:off x="5969032" y="3771276"/>
            <a:ext cx="3044953" cy="1154162"/>
          </a:xfrm>
          <a:prstGeom prst="rect">
            <a:avLst/>
          </a:prstGeom>
          <a:solidFill>
            <a:schemeClr val="tx2">
              <a:lumMod val="20000"/>
              <a:lumOff val="80000"/>
            </a:schemeClr>
          </a:solidFill>
        </p:spPr>
        <p:txBody>
          <a:bodyPr wrap="square" lIns="0" tIns="0" rIns="0" bIns="0" rtlCol="0" anchor="t">
            <a:spAutoFit/>
          </a:bodyPr>
          <a:lstStyle/>
          <a:p>
            <a:r>
              <a:rPr lang="en-US" sz="1500">
                <a:solidFill>
                  <a:srgbClr val="000000"/>
                </a:solidFill>
                <a:latin typeface="Source Serif Pro"/>
              </a:rPr>
              <a:t>The events on a timeline are in </a:t>
            </a:r>
            <a:r>
              <a:rPr lang="en-US" sz="1500" b="1" u="sng">
                <a:solidFill>
                  <a:srgbClr val="000000"/>
                </a:solidFill>
                <a:latin typeface="Source Serif Pro"/>
              </a:rPr>
              <a:t>chronological order</a:t>
            </a:r>
            <a:r>
              <a:rPr lang="en-US" sz="1500" b="1">
                <a:solidFill>
                  <a:srgbClr val="000000"/>
                </a:solidFill>
                <a:latin typeface="Source Serif Pro"/>
              </a:rPr>
              <a:t> </a:t>
            </a:r>
            <a:r>
              <a:rPr lang="en-US" sz="1500">
                <a:solidFill>
                  <a:srgbClr val="000000"/>
                </a:solidFill>
                <a:latin typeface="Source Serif Pro"/>
              </a:rPr>
              <a:t>meaning they are presented in the order in which they happened from oldest to newest.</a:t>
            </a:r>
          </a:p>
        </p:txBody>
      </p:sp>
      <p:cxnSp>
        <p:nvCxnSpPr>
          <p:cNvPr id="107" name="Connecteur droit avec flèche 106">
            <a:extLst>
              <a:ext uri="{FF2B5EF4-FFF2-40B4-BE49-F238E27FC236}">
                <a16:creationId xmlns:a16="http://schemas.microsoft.com/office/drawing/2014/main" id="{7F3E8E74-368F-5EA1-7D65-59CA00BB30BA}"/>
              </a:ext>
            </a:extLst>
          </p:cNvPr>
          <p:cNvCxnSpPr>
            <a:cxnSpLocks/>
          </p:cNvCxnSpPr>
          <p:nvPr/>
        </p:nvCxnSpPr>
        <p:spPr>
          <a:xfrm>
            <a:off x="5656520" y="3125827"/>
            <a:ext cx="1761810" cy="57442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a:extLst>
              <a:ext uri="{FF2B5EF4-FFF2-40B4-BE49-F238E27FC236}">
                <a16:creationId xmlns:a16="http://schemas.microsoft.com/office/drawing/2014/main" id="{C6DA969F-1612-D762-EE2B-D7DCD9DB180C}"/>
              </a:ext>
            </a:extLst>
          </p:cNvPr>
          <p:cNvCxnSpPr>
            <a:cxnSpLocks/>
          </p:cNvCxnSpPr>
          <p:nvPr/>
        </p:nvCxnSpPr>
        <p:spPr>
          <a:xfrm>
            <a:off x="7418330" y="3083605"/>
            <a:ext cx="0" cy="677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eur en angle 121">
            <a:extLst>
              <a:ext uri="{FF2B5EF4-FFF2-40B4-BE49-F238E27FC236}">
                <a16:creationId xmlns:a16="http://schemas.microsoft.com/office/drawing/2014/main" id="{BC9ED8AF-8BFE-DFE4-4EEF-7B2F0F85E69B}"/>
              </a:ext>
            </a:extLst>
          </p:cNvPr>
          <p:cNvCxnSpPr>
            <a:cxnSpLocks/>
          </p:cNvCxnSpPr>
          <p:nvPr/>
        </p:nvCxnSpPr>
        <p:spPr>
          <a:xfrm rot="16200000" flipH="1">
            <a:off x="1754871" y="3007634"/>
            <a:ext cx="785207" cy="66274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AEBECF0F-41B0-367B-E1A2-457A4650EF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00546" y="141271"/>
            <a:ext cx="7639524" cy="805104"/>
          </a:xfrm>
          <a:prstGeom prst="rect">
            <a:avLst/>
          </a:prstGeom>
        </p:spPr>
      </p:pic>
      <p:pic>
        <p:nvPicPr>
          <p:cNvPr id="7" name="Picture 4">
            <a:extLst>
              <a:ext uri="{FF2B5EF4-FFF2-40B4-BE49-F238E27FC236}">
                <a16:creationId xmlns:a16="http://schemas.microsoft.com/office/drawing/2014/main" id="{0DBB983E-872A-B30C-C35F-3DA7BF27FAE3}"/>
              </a:ext>
            </a:extLst>
          </p:cNvPr>
          <p:cNvPicPr>
            <a:picLocks noChangeAspect="1"/>
          </p:cNvPicPr>
          <p:nvPr/>
        </p:nvPicPr>
        <p:blipFill>
          <a:blip r:embed="rId6"/>
          <a:srcRect/>
          <a:stretch>
            <a:fillRect/>
          </a:stretch>
        </p:blipFill>
        <p:spPr>
          <a:xfrm>
            <a:off x="7938952" y="102472"/>
            <a:ext cx="1156682" cy="1156682"/>
          </a:xfrm>
          <a:prstGeom prst="rect">
            <a:avLst/>
          </a:prstGeom>
        </p:spPr>
      </p:pic>
      <p:sp>
        <p:nvSpPr>
          <p:cNvPr id="30" name="TextBox 30"/>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History techniques</a:t>
            </a:r>
          </a:p>
        </p:txBody>
      </p:sp>
      <p:sp>
        <p:nvSpPr>
          <p:cNvPr id="5" name="Ellipse 4">
            <a:extLst>
              <a:ext uri="{FF2B5EF4-FFF2-40B4-BE49-F238E27FC236}">
                <a16:creationId xmlns:a16="http://schemas.microsoft.com/office/drawing/2014/main" id="{AB794511-5C2D-497E-8199-B2426C955D9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6</a:t>
            </a:r>
          </a:p>
        </p:txBody>
      </p:sp>
    </p:spTree>
    <p:extLst>
      <p:ext uri="{BB962C8B-B14F-4D97-AF65-F5344CB8AC3E}">
        <p14:creationId xmlns:p14="http://schemas.microsoft.com/office/powerpoint/2010/main" val="2073698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2" name="TextBox 32"/>
          <p:cNvSpPr txBox="1"/>
          <p:nvPr/>
        </p:nvSpPr>
        <p:spPr>
          <a:xfrm>
            <a:off x="3942826" y="1031654"/>
            <a:ext cx="1242761" cy="384721"/>
          </a:xfrm>
          <a:prstGeom prst="rect">
            <a:avLst/>
          </a:prstGeom>
        </p:spPr>
        <p:txBody>
          <a:bodyPr lIns="0" tIns="0" rIns="0" bIns="0" rtlCol="0" anchor="t">
            <a:spAutoFit/>
          </a:bodyPr>
          <a:lstStyle/>
          <a:p>
            <a:pPr algn="ctr">
              <a:lnSpc>
                <a:spcPts val="3149"/>
              </a:lnSpc>
            </a:pPr>
            <a:r>
              <a:rPr lang="en-US" sz="2249">
                <a:solidFill>
                  <a:srgbClr val="000000"/>
                </a:solidFill>
                <a:latin typeface="League Spartan"/>
              </a:rPr>
              <a:t>Timeline</a:t>
            </a:r>
          </a:p>
        </p:txBody>
      </p:sp>
      <p:sp>
        <p:nvSpPr>
          <p:cNvPr id="43" name="TextBox 43"/>
          <p:cNvSpPr txBox="1"/>
          <p:nvPr/>
        </p:nvSpPr>
        <p:spPr>
          <a:xfrm>
            <a:off x="2146906" y="3915797"/>
            <a:ext cx="5084599" cy="230704"/>
          </a:xfrm>
          <a:prstGeom prst="rect">
            <a:avLst/>
          </a:prstGeom>
        </p:spPr>
        <p:txBody>
          <a:bodyPr wrap="square" lIns="0" tIns="0" rIns="0" bIns="0" rtlCol="0" anchor="t">
            <a:spAutoFit/>
          </a:bodyPr>
          <a:lstStyle/>
          <a:p>
            <a:r>
              <a:rPr lang="en-US" sz="1499" dirty="0">
                <a:solidFill>
                  <a:srgbClr val="000000"/>
                </a:solidFill>
                <a:latin typeface="Source Serif Pro"/>
              </a:rPr>
              <a:t>Title : </a:t>
            </a:r>
            <a:r>
              <a:rPr lang="en-US" sz="1499" dirty="0">
                <a:latin typeface="Source Serif Pro"/>
              </a:rPr>
              <a:t>______________________________________________</a:t>
            </a:r>
          </a:p>
        </p:txBody>
      </p:sp>
      <p:pic>
        <p:nvPicPr>
          <p:cNvPr id="91" name="Image 90">
            <a:extLst>
              <a:ext uri="{FF2B5EF4-FFF2-40B4-BE49-F238E27FC236}">
                <a16:creationId xmlns:a16="http://schemas.microsoft.com/office/drawing/2014/main" id="{AADB9570-048E-F52B-9357-2DBB2BB45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646" y="3103184"/>
            <a:ext cx="675700" cy="487531"/>
          </a:xfrm>
          <a:prstGeom prst="rect">
            <a:avLst/>
          </a:prstGeom>
        </p:spPr>
      </p:pic>
      <p:sp>
        <p:nvSpPr>
          <p:cNvPr id="72" name="TextBox 13">
            <a:extLst>
              <a:ext uri="{FF2B5EF4-FFF2-40B4-BE49-F238E27FC236}">
                <a16:creationId xmlns:a16="http://schemas.microsoft.com/office/drawing/2014/main" id="{784595F6-65E4-CECE-851E-1EB83114596F}"/>
              </a:ext>
            </a:extLst>
          </p:cNvPr>
          <p:cNvSpPr txBox="1"/>
          <p:nvPr/>
        </p:nvSpPr>
        <p:spPr>
          <a:xfrm>
            <a:off x="1197782" y="1470192"/>
            <a:ext cx="6748443" cy="1328825"/>
          </a:xfrm>
          <a:prstGeom prst="rect">
            <a:avLst/>
          </a:prstGeom>
          <a:solidFill>
            <a:schemeClr val="tx2">
              <a:lumMod val="20000"/>
              <a:lumOff val="80000"/>
            </a:schemeClr>
          </a:solidFill>
        </p:spPr>
        <p:txBody>
          <a:bodyPr wrap="square" lIns="0" tIns="0" rIns="0" bIns="0" rtlCol="0" anchor="t">
            <a:spAutoFit/>
          </a:bodyPr>
          <a:lstStyle/>
          <a:p>
            <a:pPr marL="321465" indent="-321465" algn="ctr">
              <a:lnSpc>
                <a:spcPts val="2099"/>
              </a:lnSpc>
              <a:buAutoNum type="arabicPeriod"/>
            </a:pPr>
            <a:r>
              <a:rPr lang="en-US" sz="1500">
                <a:solidFill>
                  <a:srgbClr val="000000"/>
                </a:solidFill>
                <a:latin typeface="Open Sans Light"/>
              </a:rPr>
              <a:t>Cut the life events</a:t>
            </a:r>
          </a:p>
          <a:p>
            <a:pPr marL="321465" indent="-321465" algn="ctr">
              <a:lnSpc>
                <a:spcPts val="2099"/>
              </a:lnSpc>
              <a:buAutoNum type="arabicPeriod"/>
            </a:pPr>
            <a:r>
              <a:rPr lang="en-US" sz="1500">
                <a:solidFill>
                  <a:srgbClr val="000000"/>
                </a:solidFill>
                <a:latin typeface="Open Sans Light"/>
              </a:rPr>
              <a:t>Place the events in chronological order</a:t>
            </a:r>
          </a:p>
          <a:p>
            <a:pPr marL="321465" indent="-321465" algn="ctr">
              <a:lnSpc>
                <a:spcPts val="2099"/>
              </a:lnSpc>
              <a:buAutoNum type="arabicPeriod"/>
            </a:pPr>
            <a:r>
              <a:rPr lang="en-US" sz="1500">
                <a:solidFill>
                  <a:srgbClr val="000000"/>
                </a:solidFill>
                <a:latin typeface="Open Sans Light"/>
              </a:rPr>
              <a:t>Paste them on the year they happened</a:t>
            </a:r>
          </a:p>
          <a:p>
            <a:pPr marL="321465" indent="-321465" algn="ctr">
              <a:lnSpc>
                <a:spcPts val="2099"/>
              </a:lnSpc>
              <a:buAutoNum type="arabicPeriod"/>
            </a:pPr>
            <a:r>
              <a:rPr lang="en-US" sz="1500">
                <a:solidFill>
                  <a:srgbClr val="000000"/>
                </a:solidFill>
                <a:latin typeface="Open Sans Light"/>
              </a:rPr>
              <a:t>Give your timeline a title!</a:t>
            </a:r>
            <a:br>
              <a:rPr lang="en-US" sz="1500">
                <a:solidFill>
                  <a:srgbClr val="000000"/>
                </a:solidFill>
                <a:latin typeface="Open Sans Light"/>
              </a:rPr>
            </a:br>
            <a:endParaRPr lang="en-US" sz="1500">
              <a:solidFill>
                <a:srgbClr val="000000"/>
              </a:solidFill>
              <a:latin typeface="Open Sans Light"/>
            </a:endParaRPr>
          </a:p>
        </p:txBody>
      </p:sp>
      <p:sp>
        <p:nvSpPr>
          <p:cNvPr id="85" name="ZoneTexte 84">
            <a:extLst>
              <a:ext uri="{FF2B5EF4-FFF2-40B4-BE49-F238E27FC236}">
                <a16:creationId xmlns:a16="http://schemas.microsoft.com/office/drawing/2014/main" id="{02EDAC17-1DB9-8CED-8CA3-313214D5FD72}"/>
              </a:ext>
            </a:extLst>
          </p:cNvPr>
          <p:cNvSpPr txBox="1"/>
          <p:nvPr/>
        </p:nvSpPr>
        <p:spPr>
          <a:xfrm>
            <a:off x="2091346" y="3177481"/>
            <a:ext cx="983123" cy="265457"/>
          </a:xfrm>
          <a:prstGeom prst="rect">
            <a:avLst/>
          </a:prstGeom>
          <a:noFill/>
          <a:ln w="25400">
            <a:solidFill>
              <a:schemeClr val="accent1"/>
            </a:solidFill>
            <a:prstDash val="dash"/>
          </a:ln>
        </p:spPr>
        <p:txBody>
          <a:bodyPr wrap="square" rtlCol="0">
            <a:spAutoFit/>
          </a:bodyPr>
          <a:lstStyle/>
          <a:p>
            <a:r>
              <a:rPr lang="fr-CA" sz="1125" dirty="0" err="1"/>
              <a:t>my</a:t>
            </a:r>
            <a:r>
              <a:rPr lang="fr-CA" sz="1125" dirty="0"/>
              <a:t> </a:t>
            </a:r>
            <a:r>
              <a:rPr lang="fr-CA" sz="1125" dirty="0" err="1"/>
              <a:t>birthday</a:t>
            </a:r>
            <a:endParaRPr lang="fr-CA" sz="1125" dirty="0"/>
          </a:p>
        </p:txBody>
      </p:sp>
      <p:sp>
        <p:nvSpPr>
          <p:cNvPr id="86" name="ZoneTexte 85">
            <a:extLst>
              <a:ext uri="{FF2B5EF4-FFF2-40B4-BE49-F238E27FC236}">
                <a16:creationId xmlns:a16="http://schemas.microsoft.com/office/drawing/2014/main" id="{BA1CE80F-497C-5016-05FC-B042408D6373}"/>
              </a:ext>
            </a:extLst>
          </p:cNvPr>
          <p:cNvSpPr txBox="1"/>
          <p:nvPr/>
        </p:nvSpPr>
        <p:spPr>
          <a:xfrm>
            <a:off x="4956720" y="3177481"/>
            <a:ext cx="983123" cy="265457"/>
          </a:xfrm>
          <a:prstGeom prst="rect">
            <a:avLst/>
          </a:prstGeom>
          <a:noFill/>
          <a:ln w="25400">
            <a:solidFill>
              <a:schemeClr val="accent1"/>
            </a:solidFill>
            <a:prstDash val="dash"/>
          </a:ln>
        </p:spPr>
        <p:txBody>
          <a:bodyPr wrap="square" rtlCol="0">
            <a:spAutoFit/>
          </a:bodyPr>
          <a:lstStyle/>
          <a:p>
            <a:r>
              <a:rPr lang="fr-CA" sz="1125" err="1"/>
              <a:t>my</a:t>
            </a:r>
            <a:r>
              <a:rPr lang="fr-CA" sz="1125"/>
              <a:t> first </a:t>
            </a:r>
            <a:r>
              <a:rPr lang="fr-CA" sz="1125" err="1"/>
              <a:t>steps</a:t>
            </a:r>
            <a:endParaRPr lang="fr-CA" sz="1125"/>
          </a:p>
        </p:txBody>
      </p:sp>
      <p:sp>
        <p:nvSpPr>
          <p:cNvPr id="88" name="ZoneTexte 87">
            <a:extLst>
              <a:ext uri="{FF2B5EF4-FFF2-40B4-BE49-F238E27FC236}">
                <a16:creationId xmlns:a16="http://schemas.microsoft.com/office/drawing/2014/main" id="{17BA5FBE-68CA-4D0A-D676-AA7DE5BACB1A}"/>
              </a:ext>
            </a:extLst>
          </p:cNvPr>
          <p:cNvSpPr txBox="1"/>
          <p:nvPr/>
        </p:nvSpPr>
        <p:spPr>
          <a:xfrm>
            <a:off x="3196446" y="3177481"/>
            <a:ext cx="1492759" cy="265457"/>
          </a:xfrm>
          <a:prstGeom prst="rect">
            <a:avLst/>
          </a:prstGeom>
          <a:noFill/>
          <a:ln w="25400">
            <a:solidFill>
              <a:schemeClr val="accent1"/>
            </a:solidFill>
            <a:prstDash val="dash"/>
          </a:ln>
        </p:spPr>
        <p:txBody>
          <a:bodyPr wrap="square" rtlCol="0">
            <a:spAutoFit/>
          </a:bodyPr>
          <a:lstStyle/>
          <a:p>
            <a:r>
              <a:rPr lang="fr-CA" sz="1125" err="1"/>
              <a:t>my</a:t>
            </a:r>
            <a:r>
              <a:rPr lang="fr-CA" sz="1125"/>
              <a:t> first </a:t>
            </a:r>
            <a:r>
              <a:rPr lang="fr-CA" sz="1125" err="1"/>
              <a:t>year</a:t>
            </a:r>
            <a:r>
              <a:rPr lang="fr-CA" sz="1125"/>
              <a:t> of </a:t>
            </a:r>
            <a:r>
              <a:rPr lang="fr-CA" sz="1125" err="1"/>
              <a:t>school</a:t>
            </a:r>
            <a:endParaRPr lang="fr-CA" sz="1125"/>
          </a:p>
        </p:txBody>
      </p:sp>
      <p:sp>
        <p:nvSpPr>
          <p:cNvPr id="89" name="ZoneTexte 88">
            <a:extLst>
              <a:ext uri="{FF2B5EF4-FFF2-40B4-BE49-F238E27FC236}">
                <a16:creationId xmlns:a16="http://schemas.microsoft.com/office/drawing/2014/main" id="{73D4E880-1B39-621F-D4E3-15A611AE75E3}"/>
              </a:ext>
            </a:extLst>
          </p:cNvPr>
          <p:cNvSpPr txBox="1"/>
          <p:nvPr/>
        </p:nvSpPr>
        <p:spPr>
          <a:xfrm>
            <a:off x="6207349" y="3177481"/>
            <a:ext cx="1603151" cy="265457"/>
          </a:xfrm>
          <a:prstGeom prst="rect">
            <a:avLst/>
          </a:prstGeom>
          <a:noFill/>
          <a:ln w="25400">
            <a:solidFill>
              <a:schemeClr val="accent1"/>
            </a:solidFill>
            <a:prstDash val="dash"/>
          </a:ln>
        </p:spPr>
        <p:txBody>
          <a:bodyPr wrap="square" rtlCol="0">
            <a:spAutoFit/>
          </a:bodyPr>
          <a:lstStyle/>
          <a:p>
            <a:r>
              <a:rPr lang="fr-CA" sz="1125" dirty="0"/>
              <a:t>the </a:t>
            </a:r>
            <a:r>
              <a:rPr lang="fr-CA" sz="1125" dirty="0" err="1"/>
              <a:t>birthday</a:t>
            </a:r>
            <a:r>
              <a:rPr lang="fr-CA" sz="1125" dirty="0"/>
              <a:t> of a sibling</a:t>
            </a:r>
          </a:p>
        </p:txBody>
      </p:sp>
      <p:sp>
        <p:nvSpPr>
          <p:cNvPr id="93" name="Explosion 1 92">
            <a:extLst>
              <a:ext uri="{FF2B5EF4-FFF2-40B4-BE49-F238E27FC236}">
                <a16:creationId xmlns:a16="http://schemas.microsoft.com/office/drawing/2014/main" id="{5D164DD4-EACA-6369-D7BB-E7ABE92E03A5}"/>
              </a:ext>
            </a:extLst>
          </p:cNvPr>
          <p:cNvSpPr/>
          <p:nvPr/>
        </p:nvSpPr>
        <p:spPr>
          <a:xfrm>
            <a:off x="447646" y="953607"/>
            <a:ext cx="2153571" cy="195264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lIns="85725" tIns="42863" rIns="85725" bIns="42863" rtlCol="0" anchor="ctr"/>
          <a:lstStyle/>
          <a:p>
            <a:pPr algn="ctr"/>
            <a:endParaRPr lang="en-US" sz="1500" b="1">
              <a:solidFill>
                <a:srgbClr val="000000"/>
              </a:solidFill>
              <a:latin typeface="Open Sans Light"/>
              <a:ea typeface="Open Sans Light"/>
              <a:cs typeface="Open Sans Light"/>
            </a:endParaRPr>
          </a:p>
          <a:p>
            <a:pPr algn="ctr"/>
            <a:r>
              <a:rPr lang="en-US" sz="1500" b="1">
                <a:solidFill>
                  <a:srgbClr val="000000"/>
                </a:solidFill>
                <a:latin typeface="Open Sans Light"/>
              </a:rPr>
              <a:t>Make your own timeline!</a:t>
            </a:r>
            <a:endParaRPr lang="en-US" sz="1583"/>
          </a:p>
          <a:p>
            <a:pPr algn="ctr"/>
            <a:endParaRPr lang="fr-CA" sz="1500"/>
          </a:p>
        </p:txBody>
      </p:sp>
      <p:pic>
        <p:nvPicPr>
          <p:cNvPr id="101" name="Image 100">
            <a:extLst>
              <a:ext uri="{FF2B5EF4-FFF2-40B4-BE49-F238E27FC236}">
                <a16:creationId xmlns:a16="http://schemas.microsoft.com/office/drawing/2014/main" id="{E5CDAE2C-077B-7B49-7681-C6838F48F6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136" y="4500960"/>
            <a:ext cx="8079729" cy="1019250"/>
          </a:xfrm>
          <a:prstGeom prst="rect">
            <a:avLst/>
          </a:prstGeom>
        </p:spPr>
      </p:pic>
      <p:sp>
        <p:nvSpPr>
          <p:cNvPr id="102" name="TextBox 34">
            <a:extLst>
              <a:ext uri="{FF2B5EF4-FFF2-40B4-BE49-F238E27FC236}">
                <a16:creationId xmlns:a16="http://schemas.microsoft.com/office/drawing/2014/main" id="{EA90676D-CCD2-BCEB-2E97-2C6985AE92C0}"/>
              </a:ext>
            </a:extLst>
          </p:cNvPr>
          <p:cNvSpPr txBox="1"/>
          <p:nvPr/>
        </p:nvSpPr>
        <p:spPr>
          <a:xfrm>
            <a:off x="1718654" y="6524105"/>
            <a:ext cx="3228954" cy="230832"/>
          </a:xfrm>
          <a:prstGeom prst="rect">
            <a:avLst/>
          </a:prstGeom>
          <a:solidFill>
            <a:schemeClr val="tx2">
              <a:lumMod val="20000"/>
              <a:lumOff val="80000"/>
            </a:schemeClr>
          </a:solidFill>
        </p:spPr>
        <p:txBody>
          <a:bodyPr wrap="square" lIns="0" tIns="0" rIns="0" bIns="0" rtlCol="0" anchor="t">
            <a:spAutoFit/>
          </a:bodyPr>
          <a:lstStyle/>
          <a:p>
            <a:r>
              <a:rPr lang="en-US" sz="1500" b="1">
                <a:solidFill>
                  <a:srgbClr val="000000"/>
                </a:solidFill>
                <a:latin typeface="Source Serif Pro"/>
              </a:rPr>
              <a:t>Scale</a:t>
            </a:r>
            <a:r>
              <a:rPr lang="en-US" sz="1500">
                <a:solidFill>
                  <a:srgbClr val="000000"/>
                </a:solidFill>
                <a:latin typeface="Source Serif Pro"/>
              </a:rPr>
              <a:t> : each line represents 1 year</a:t>
            </a:r>
          </a:p>
        </p:txBody>
      </p:sp>
      <p:pic>
        <p:nvPicPr>
          <p:cNvPr id="104" name="Graphique 103" descr="Information avec un remplissage uni">
            <a:extLst>
              <a:ext uri="{FF2B5EF4-FFF2-40B4-BE49-F238E27FC236}">
                <a16:creationId xmlns:a16="http://schemas.microsoft.com/office/drawing/2014/main" id="{82E98CFB-7056-9BBC-2E97-91D37CB0D7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87863" y="6429375"/>
            <a:ext cx="428625" cy="428625"/>
          </a:xfrm>
          <a:prstGeom prst="rect">
            <a:avLst/>
          </a:prstGeom>
        </p:spPr>
      </p:pic>
      <p:pic>
        <p:nvPicPr>
          <p:cNvPr id="5" name="Picture 2">
            <a:extLst>
              <a:ext uri="{FF2B5EF4-FFF2-40B4-BE49-F238E27FC236}">
                <a16:creationId xmlns:a16="http://schemas.microsoft.com/office/drawing/2014/main" id="{0B86CFE7-E227-3AE3-204E-8A60FA6A7A6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0546" y="141271"/>
            <a:ext cx="7639524" cy="805104"/>
          </a:xfrm>
          <a:prstGeom prst="rect">
            <a:avLst/>
          </a:prstGeom>
        </p:spPr>
      </p:pic>
      <p:pic>
        <p:nvPicPr>
          <p:cNvPr id="6" name="Picture 4">
            <a:extLst>
              <a:ext uri="{FF2B5EF4-FFF2-40B4-BE49-F238E27FC236}">
                <a16:creationId xmlns:a16="http://schemas.microsoft.com/office/drawing/2014/main" id="{B7C08452-EFA8-EDC5-EFB3-B2F8443E09C0}"/>
              </a:ext>
            </a:extLst>
          </p:cNvPr>
          <p:cNvPicPr>
            <a:picLocks noChangeAspect="1"/>
          </p:cNvPicPr>
          <p:nvPr/>
        </p:nvPicPr>
        <p:blipFill>
          <a:blip r:embed="rId9"/>
          <a:srcRect/>
          <a:stretch>
            <a:fillRect/>
          </a:stretch>
        </p:blipFill>
        <p:spPr>
          <a:xfrm>
            <a:off x="7938952" y="102472"/>
            <a:ext cx="1156682" cy="1156682"/>
          </a:xfrm>
          <a:prstGeom prst="rect">
            <a:avLst/>
          </a:prstGeom>
        </p:spPr>
      </p:pic>
      <p:sp>
        <p:nvSpPr>
          <p:cNvPr id="7" name="TextBox 30">
            <a:extLst>
              <a:ext uri="{FF2B5EF4-FFF2-40B4-BE49-F238E27FC236}">
                <a16:creationId xmlns:a16="http://schemas.microsoft.com/office/drawing/2014/main" id="{84FA2161-D8DB-63B4-55AF-8AC96C6E35F8}"/>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History techniques</a:t>
            </a:r>
          </a:p>
        </p:txBody>
      </p:sp>
      <p:sp>
        <p:nvSpPr>
          <p:cNvPr id="8" name="Ellipse 7">
            <a:extLst>
              <a:ext uri="{FF2B5EF4-FFF2-40B4-BE49-F238E27FC236}">
                <a16:creationId xmlns:a16="http://schemas.microsoft.com/office/drawing/2014/main" id="{80D778F4-BF6C-0035-26D1-41AC9C10F0B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48" name="Image 47">
            <a:extLst>
              <a:ext uri="{FF2B5EF4-FFF2-40B4-BE49-F238E27FC236}">
                <a16:creationId xmlns:a16="http://schemas.microsoft.com/office/drawing/2014/main" id="{77E8D2A5-FC45-4AE0-AC64-59BD2AD055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1978" y="2079790"/>
            <a:ext cx="5604675" cy="4584514"/>
          </a:xfrm>
          <a:prstGeom prst="rect">
            <a:avLst/>
          </a:prstGeom>
        </p:spPr>
      </p:pic>
      <p:sp>
        <p:nvSpPr>
          <p:cNvPr id="5" name="AutoShape 5"/>
          <p:cNvSpPr/>
          <p:nvPr/>
        </p:nvSpPr>
        <p:spPr>
          <a:xfrm>
            <a:off x="5790704" y="1247050"/>
            <a:ext cx="1392345" cy="418349"/>
          </a:xfrm>
          <a:prstGeom prst="line">
            <a:avLst/>
          </a:prstGeom>
          <a:ln w="9525" cap="rnd">
            <a:solidFill>
              <a:srgbClr val="000000"/>
            </a:solidFill>
            <a:prstDash val="solid"/>
            <a:headEnd type="diamond" w="lg" len="lg"/>
            <a:tailEnd type="none" w="lg" len="lg"/>
          </a:ln>
        </p:spPr>
        <p:txBody>
          <a:bodyPr/>
          <a:lstStyle/>
          <a:p>
            <a:endParaRPr lang="fr-CA"/>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44584" y="1731959"/>
            <a:ext cx="1371600" cy="1361313"/>
          </a:xfrm>
          <a:prstGeom prst="rect">
            <a:avLst/>
          </a:prstGeom>
        </p:spPr>
      </p:pic>
      <p:grpSp>
        <p:nvGrpSpPr>
          <p:cNvPr id="10" name="Group 10"/>
          <p:cNvGrpSpPr/>
          <p:nvPr/>
        </p:nvGrpSpPr>
        <p:grpSpPr>
          <a:xfrm>
            <a:off x="7086598" y="1200112"/>
            <a:ext cx="2057403" cy="921008"/>
            <a:chOff x="890319" y="-959801"/>
            <a:chExt cx="1911042" cy="1235046"/>
          </a:xfrm>
        </p:grpSpPr>
        <p:grpSp>
          <p:nvGrpSpPr>
            <p:cNvPr id="11" name="Group 11"/>
            <p:cNvGrpSpPr/>
            <p:nvPr/>
          </p:nvGrpSpPr>
          <p:grpSpPr>
            <a:xfrm>
              <a:off x="890319" y="-959801"/>
              <a:ext cx="1911042" cy="1235046"/>
              <a:chOff x="3537811" y="-3813907"/>
              <a:chExt cx="7593799" cy="4907632"/>
            </a:xfrm>
          </p:grpSpPr>
          <p:sp>
            <p:nvSpPr>
              <p:cNvPr id="12" name="Freeform 12"/>
              <p:cNvSpPr/>
              <p:nvPr/>
            </p:nvSpPr>
            <p:spPr>
              <a:xfrm>
                <a:off x="3537811" y="-3813907"/>
                <a:ext cx="7593799" cy="4907632"/>
              </a:xfrm>
              <a:custGeom>
                <a:avLst/>
                <a:gdLst/>
                <a:ahLst/>
                <a:cxnLst/>
                <a:rect l="l" t="t" r="r" b="b"/>
                <a:pathLst>
                  <a:path w="7231779" h="3416300">
                    <a:moveTo>
                      <a:pt x="4448850" y="0"/>
                    </a:moveTo>
                    <a:lnTo>
                      <a:pt x="993140" y="0"/>
                    </a:lnTo>
                    <a:lnTo>
                      <a:pt x="3810" y="1699260"/>
                    </a:lnTo>
                    <a:lnTo>
                      <a:pt x="0" y="1706880"/>
                    </a:lnTo>
                    <a:lnTo>
                      <a:pt x="993140" y="3416300"/>
                    </a:lnTo>
                    <a:lnTo>
                      <a:pt x="7231779" y="3416300"/>
                    </a:lnTo>
                    <a:lnTo>
                      <a:pt x="7231779" y="0"/>
                    </a:lnTo>
                    <a:lnTo>
                      <a:pt x="4448849" y="0"/>
                    </a:lnTo>
                    <a:close/>
                    <a:moveTo>
                      <a:pt x="7206379" y="3390900"/>
                    </a:moveTo>
                    <a:lnTo>
                      <a:pt x="1007110" y="3390900"/>
                    </a:lnTo>
                    <a:lnTo>
                      <a:pt x="29210" y="1708150"/>
                    </a:lnTo>
                    <a:lnTo>
                      <a:pt x="1007110" y="25400"/>
                    </a:lnTo>
                    <a:lnTo>
                      <a:pt x="7206379" y="25400"/>
                    </a:lnTo>
                    <a:lnTo>
                      <a:pt x="7206379" y="3390900"/>
                    </a:lnTo>
                    <a:close/>
                    <a:moveTo>
                      <a:pt x="4448850" y="177800"/>
                    </a:moveTo>
                    <a:lnTo>
                      <a:pt x="7053979" y="177800"/>
                    </a:lnTo>
                    <a:lnTo>
                      <a:pt x="7053979" y="3263900"/>
                    </a:lnTo>
                    <a:lnTo>
                      <a:pt x="1098550" y="3263900"/>
                    </a:lnTo>
                    <a:lnTo>
                      <a:pt x="201930" y="1720850"/>
                    </a:lnTo>
                    <a:lnTo>
                      <a:pt x="1098550" y="177800"/>
                    </a:lnTo>
                    <a:lnTo>
                      <a:pt x="4448850" y="177800"/>
                    </a:lnTo>
                    <a:close/>
                  </a:path>
                </a:pathLst>
              </a:custGeom>
              <a:solidFill>
                <a:srgbClr val="737373"/>
              </a:solidFill>
            </p:spPr>
            <p:txBody>
              <a:bodyPr/>
              <a:lstStyle/>
              <a:p>
                <a:endParaRPr lang="fr-CA"/>
              </a:p>
            </p:txBody>
          </p:sp>
        </p:grpSp>
        <p:sp>
          <p:nvSpPr>
            <p:cNvPr id="13" name="TextBox 13"/>
            <p:cNvSpPr txBox="1"/>
            <p:nvPr/>
          </p:nvSpPr>
          <p:spPr>
            <a:xfrm>
              <a:off x="1166355" y="-744293"/>
              <a:ext cx="1448560" cy="825439"/>
            </a:xfrm>
            <a:prstGeom prst="rect">
              <a:avLst/>
            </a:prstGeom>
          </p:spPr>
          <p:txBody>
            <a:bodyPr wrap="square" lIns="0" tIns="0" rIns="0" bIns="0" rtlCol="0" anchor="t">
              <a:spAutoFit/>
            </a:bodyPr>
            <a:lstStyle/>
            <a:p>
              <a:pPr algn="ctr">
                <a:lnSpc>
                  <a:spcPts val="1575"/>
                </a:lnSpc>
              </a:pP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A </a:t>
              </a:r>
              <a:r>
                <a:rPr lang="en-US" sz="1500" b="1">
                  <a:solidFill>
                    <a:srgbClr val="FFFFFF"/>
                  </a:solidFill>
                  <a:latin typeface="Open Sans" panose="020B0606030504020204" pitchFamily="34" charset="0"/>
                  <a:ea typeface="Open Sans" panose="020B0606030504020204" pitchFamily="34" charset="0"/>
                  <a:cs typeface="Open Sans" panose="020B0606030504020204" pitchFamily="34" charset="0"/>
                </a:rPr>
                <a:t>map</a:t>
              </a: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 is a representation of a territory.</a:t>
              </a:r>
            </a:p>
          </p:txBody>
        </p:sp>
      </p:grpSp>
      <p:sp>
        <p:nvSpPr>
          <p:cNvPr id="14" name="AutoShape 14"/>
          <p:cNvSpPr/>
          <p:nvPr/>
        </p:nvSpPr>
        <p:spPr>
          <a:xfrm rot="-3438393" flipV="1">
            <a:off x="759127" y="3034960"/>
            <a:ext cx="516008" cy="331189"/>
          </a:xfrm>
          <a:prstGeom prst="line">
            <a:avLst/>
          </a:prstGeom>
          <a:ln w="9525" cap="rnd">
            <a:solidFill>
              <a:srgbClr val="000000"/>
            </a:solidFill>
            <a:prstDash val="solid"/>
            <a:headEnd type="none" w="lg" len="lg"/>
            <a:tailEnd type="diamond" w="lg" len="lg"/>
          </a:ln>
        </p:spPr>
        <p:txBody>
          <a:bodyPr/>
          <a:lstStyle/>
          <a:p>
            <a:endParaRPr lang="fr-CA"/>
          </a:p>
        </p:txBody>
      </p:sp>
      <p:sp>
        <p:nvSpPr>
          <p:cNvPr id="23" name="Freeform 23"/>
          <p:cNvSpPr/>
          <p:nvPr/>
        </p:nvSpPr>
        <p:spPr>
          <a:xfrm>
            <a:off x="622" y="3488857"/>
            <a:ext cx="2057402" cy="817532"/>
          </a:xfrm>
          <a:custGeom>
            <a:avLst/>
            <a:gdLst/>
            <a:ahLst/>
            <a:cxnLst/>
            <a:rect l="l" t="t" r="r" b="b"/>
            <a:pathLst>
              <a:path w="5869940" h="2269490">
                <a:moveTo>
                  <a:pt x="5280660" y="0"/>
                </a:moveTo>
                <a:lnTo>
                  <a:pt x="0" y="0"/>
                </a:lnTo>
                <a:lnTo>
                  <a:pt x="0" y="2269490"/>
                </a:lnTo>
                <a:lnTo>
                  <a:pt x="5280660" y="2269490"/>
                </a:lnTo>
                <a:lnTo>
                  <a:pt x="5280660" y="2268220"/>
                </a:lnTo>
                <a:lnTo>
                  <a:pt x="5869940" y="1134110"/>
                </a:lnTo>
                <a:close/>
              </a:path>
            </a:pathLst>
          </a:custGeom>
          <a:solidFill>
            <a:srgbClr val="737373"/>
          </a:solidFill>
        </p:spPr>
        <p:txBody>
          <a:bodyPr/>
          <a:lstStyle/>
          <a:p>
            <a:endParaRPr lang="fr-CA"/>
          </a:p>
        </p:txBody>
      </p:sp>
      <p:sp>
        <p:nvSpPr>
          <p:cNvPr id="26" name="Freeform 26"/>
          <p:cNvSpPr/>
          <p:nvPr/>
        </p:nvSpPr>
        <p:spPr>
          <a:xfrm>
            <a:off x="0" y="5294326"/>
            <a:ext cx="1786106" cy="876818"/>
          </a:xfrm>
          <a:custGeom>
            <a:avLst/>
            <a:gdLst/>
            <a:ahLst/>
            <a:cxnLst/>
            <a:rect l="l" t="t" r="r" b="b"/>
            <a:pathLst>
              <a:path w="5869940" h="2269490">
                <a:moveTo>
                  <a:pt x="5280660" y="0"/>
                </a:moveTo>
                <a:lnTo>
                  <a:pt x="0" y="0"/>
                </a:lnTo>
                <a:lnTo>
                  <a:pt x="0" y="2269490"/>
                </a:lnTo>
                <a:lnTo>
                  <a:pt x="5280660" y="2269490"/>
                </a:lnTo>
                <a:lnTo>
                  <a:pt x="5280660" y="2268220"/>
                </a:lnTo>
                <a:lnTo>
                  <a:pt x="5869940" y="1134110"/>
                </a:lnTo>
                <a:close/>
              </a:path>
            </a:pathLst>
          </a:custGeom>
          <a:solidFill>
            <a:srgbClr val="737373"/>
          </a:solidFill>
        </p:spPr>
        <p:txBody>
          <a:bodyPr/>
          <a:lstStyle/>
          <a:p>
            <a:endParaRPr lang="fr-CA"/>
          </a:p>
        </p:txBody>
      </p:sp>
      <p:sp>
        <p:nvSpPr>
          <p:cNvPr id="28" name="TextBox 28"/>
          <p:cNvSpPr txBox="1"/>
          <p:nvPr/>
        </p:nvSpPr>
        <p:spPr>
          <a:xfrm>
            <a:off x="15304" y="5350406"/>
            <a:ext cx="1721474" cy="820738"/>
          </a:xfrm>
          <a:prstGeom prst="rect">
            <a:avLst/>
          </a:prstGeom>
        </p:spPr>
        <p:txBody>
          <a:bodyPr wrap="square" lIns="0" tIns="0" rIns="0" bIns="0" rtlCol="0" anchor="t">
            <a:spAutoFit/>
          </a:bodyPr>
          <a:lstStyle/>
          <a:p>
            <a:pPr algn="ctr">
              <a:lnSpc>
                <a:spcPts val="1575"/>
              </a:lnSpc>
            </a:pP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A </a:t>
            </a:r>
            <a:r>
              <a:rPr lang="en-US" sz="15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legend</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displays the meaning of the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colours</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or the symbols.</a:t>
            </a:r>
          </a:p>
        </p:txBody>
      </p:sp>
      <p:sp>
        <p:nvSpPr>
          <p:cNvPr id="31" name="TextBox 31"/>
          <p:cNvSpPr txBox="1"/>
          <p:nvPr/>
        </p:nvSpPr>
        <p:spPr>
          <a:xfrm>
            <a:off x="2895544" y="978100"/>
            <a:ext cx="2771273" cy="384721"/>
          </a:xfrm>
          <a:prstGeom prst="rect">
            <a:avLst/>
          </a:prstGeom>
        </p:spPr>
        <p:txBody>
          <a:bodyPr lIns="0" tIns="0" rIns="0" bIns="0" rtlCol="0" anchor="t">
            <a:spAutoFit/>
          </a:bodyPr>
          <a:lstStyle/>
          <a:p>
            <a:pPr algn="ctr">
              <a:lnSpc>
                <a:spcPts val="3149"/>
              </a:lnSpc>
            </a:pPr>
            <a:r>
              <a:rPr lang="en-US" sz="2250">
                <a:solidFill>
                  <a:srgbClr val="000000"/>
                </a:solidFill>
                <a:latin typeface="League Spartan"/>
              </a:rPr>
              <a:t>Geographical map</a:t>
            </a:r>
          </a:p>
        </p:txBody>
      </p:sp>
      <p:sp>
        <p:nvSpPr>
          <p:cNvPr id="35" name="TextBox 35"/>
          <p:cNvSpPr txBox="1"/>
          <p:nvPr/>
        </p:nvSpPr>
        <p:spPr>
          <a:xfrm>
            <a:off x="37327" y="3613743"/>
            <a:ext cx="1983991" cy="615553"/>
          </a:xfrm>
          <a:prstGeom prst="rect">
            <a:avLst/>
          </a:prstGeom>
        </p:spPr>
        <p:txBody>
          <a:bodyPr wrap="square" lIns="0" tIns="0" rIns="0" bIns="0" rtlCol="0" anchor="t">
            <a:spAutoFit/>
          </a:bodyPr>
          <a:lstStyle/>
          <a:p>
            <a:pPr algn="ctr">
              <a:lnSpc>
                <a:spcPts val="1575"/>
              </a:lnSpc>
            </a:pP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A</a:t>
            </a:r>
            <a:r>
              <a:rPr lang="en-US" sz="1500" b="1">
                <a:solidFill>
                  <a:srgbClr val="FFFFFF"/>
                </a:solidFill>
                <a:latin typeface="Open Sans" panose="020B0606030504020204" pitchFamily="34" charset="0"/>
                <a:ea typeface="Open Sans" panose="020B0606030504020204" pitchFamily="34" charset="0"/>
                <a:cs typeface="Open Sans" panose="020B0606030504020204" pitchFamily="34" charset="0"/>
              </a:rPr>
              <a:t> compass </a:t>
            </a: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shows </a:t>
            </a:r>
          </a:p>
          <a:p>
            <a:pPr algn="ctr">
              <a:lnSpc>
                <a:spcPts val="1575"/>
              </a:lnSpc>
            </a:pP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you the cardinal directions.</a:t>
            </a:r>
          </a:p>
        </p:txBody>
      </p:sp>
      <p:sp>
        <p:nvSpPr>
          <p:cNvPr id="39" name="TextBox 39"/>
          <p:cNvSpPr txBox="1"/>
          <p:nvPr/>
        </p:nvSpPr>
        <p:spPr>
          <a:xfrm>
            <a:off x="1157543" y="615923"/>
            <a:ext cx="2057403" cy="2105624"/>
          </a:xfrm>
          <a:prstGeom prst="rect">
            <a:avLst/>
          </a:prstGeom>
        </p:spPr>
        <p:txBody>
          <a:bodyPr lIns="47625" tIns="47625" rIns="47625" bIns="47625" rtlCol="0" anchor="ctr"/>
          <a:lstStyle/>
          <a:p>
            <a:pPr algn="ctr">
              <a:lnSpc>
                <a:spcPts val="1575"/>
              </a:lnSpc>
            </a:pPr>
            <a:endParaRPr sz="1583"/>
          </a:p>
        </p:txBody>
      </p:sp>
      <p:pic>
        <p:nvPicPr>
          <p:cNvPr id="44" name="Picture 2">
            <a:extLst>
              <a:ext uri="{FF2B5EF4-FFF2-40B4-BE49-F238E27FC236}">
                <a16:creationId xmlns:a16="http://schemas.microsoft.com/office/drawing/2014/main" id="{2FEDD76A-3543-945A-CF6D-DEAB60A3F0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0546" y="141271"/>
            <a:ext cx="7639524" cy="805104"/>
          </a:xfrm>
          <a:prstGeom prst="rect">
            <a:avLst/>
          </a:prstGeom>
        </p:spPr>
      </p:pic>
      <p:pic>
        <p:nvPicPr>
          <p:cNvPr id="45" name="Picture 4">
            <a:extLst>
              <a:ext uri="{FF2B5EF4-FFF2-40B4-BE49-F238E27FC236}">
                <a16:creationId xmlns:a16="http://schemas.microsoft.com/office/drawing/2014/main" id="{F53167B1-86E6-4084-2D71-8C6FD216D94C}"/>
              </a:ext>
            </a:extLst>
          </p:cNvPr>
          <p:cNvPicPr>
            <a:picLocks noChangeAspect="1"/>
          </p:cNvPicPr>
          <p:nvPr/>
        </p:nvPicPr>
        <p:blipFill>
          <a:blip r:embed="rId8"/>
          <a:srcRect/>
          <a:stretch>
            <a:fillRect/>
          </a:stretch>
        </p:blipFill>
        <p:spPr>
          <a:xfrm>
            <a:off x="7938952" y="102472"/>
            <a:ext cx="1156682" cy="1156682"/>
          </a:xfrm>
          <a:prstGeom prst="rect">
            <a:avLst/>
          </a:prstGeom>
        </p:spPr>
      </p:pic>
      <p:sp>
        <p:nvSpPr>
          <p:cNvPr id="46" name="TextBox 30">
            <a:extLst>
              <a:ext uri="{FF2B5EF4-FFF2-40B4-BE49-F238E27FC236}">
                <a16:creationId xmlns:a16="http://schemas.microsoft.com/office/drawing/2014/main" id="{879979AF-92F3-1252-A86C-DA9105E50FD9}"/>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Geography techniques</a:t>
            </a:r>
          </a:p>
        </p:txBody>
      </p:sp>
      <p:sp>
        <p:nvSpPr>
          <p:cNvPr id="53" name="TextBox 11">
            <a:extLst>
              <a:ext uri="{FF2B5EF4-FFF2-40B4-BE49-F238E27FC236}">
                <a16:creationId xmlns:a16="http://schemas.microsoft.com/office/drawing/2014/main" id="{6E23655E-A662-14A4-1714-046C87BC0C94}"/>
              </a:ext>
            </a:extLst>
          </p:cNvPr>
          <p:cNvSpPr txBox="1"/>
          <p:nvPr/>
        </p:nvSpPr>
        <p:spPr>
          <a:xfrm>
            <a:off x="2116546" y="1724240"/>
            <a:ext cx="4910910" cy="384721"/>
          </a:xfrm>
          <a:prstGeom prst="rect">
            <a:avLst/>
          </a:prstGeom>
        </p:spPr>
        <p:txBody>
          <a:bodyPr lIns="0" tIns="0" rIns="0" bIns="0" rtlCol="0" anchor="t">
            <a:spAutoFit/>
          </a:bodyPr>
          <a:lstStyle/>
          <a:p>
            <a:pPr algn="ctr">
              <a:lnSpc>
                <a:spcPts val="3149"/>
              </a:lnSpc>
            </a:pPr>
            <a:r>
              <a:rPr lang="en-US" sz="2250">
                <a:solidFill>
                  <a:srgbClr val="000000"/>
                </a:solidFill>
                <a:latin typeface="League Spartan"/>
              </a:rPr>
              <a:t>Canada and Inuit </a:t>
            </a:r>
            <a:r>
              <a:rPr lang="en-US" sz="2250" err="1">
                <a:solidFill>
                  <a:srgbClr val="000000"/>
                </a:solidFill>
                <a:latin typeface="League Spartan"/>
              </a:rPr>
              <a:t>Nunangat</a:t>
            </a:r>
            <a:r>
              <a:rPr lang="en-US" sz="2250">
                <a:solidFill>
                  <a:srgbClr val="000000"/>
                </a:solidFill>
                <a:latin typeface="League Spartan"/>
              </a:rPr>
              <a:t> map</a:t>
            </a:r>
          </a:p>
        </p:txBody>
      </p:sp>
      <p:sp>
        <p:nvSpPr>
          <p:cNvPr id="54" name="AutoShape 5">
            <a:extLst>
              <a:ext uri="{FF2B5EF4-FFF2-40B4-BE49-F238E27FC236}">
                <a16:creationId xmlns:a16="http://schemas.microsoft.com/office/drawing/2014/main" id="{24F5F06D-209C-B583-3415-41E4437DC2E5}"/>
              </a:ext>
            </a:extLst>
          </p:cNvPr>
          <p:cNvSpPr/>
          <p:nvPr/>
        </p:nvSpPr>
        <p:spPr>
          <a:xfrm flipH="1">
            <a:off x="6686550" y="1966073"/>
            <a:ext cx="400048" cy="1698671"/>
          </a:xfrm>
          <a:prstGeom prst="line">
            <a:avLst/>
          </a:prstGeom>
          <a:ln w="9525" cap="rnd">
            <a:solidFill>
              <a:srgbClr val="000000"/>
            </a:solidFill>
            <a:prstDash val="solid"/>
            <a:headEnd type="diamond" w="lg" len="lg"/>
            <a:tailEnd type="none" w="lg" len="lg"/>
          </a:ln>
        </p:spPr>
        <p:txBody>
          <a:bodyPr/>
          <a:lstStyle/>
          <a:p>
            <a:endParaRPr lang="fr-CA"/>
          </a:p>
        </p:txBody>
      </p:sp>
      <p:sp>
        <p:nvSpPr>
          <p:cNvPr id="58" name="Freeform 12">
            <a:extLst>
              <a:ext uri="{FF2B5EF4-FFF2-40B4-BE49-F238E27FC236}">
                <a16:creationId xmlns:a16="http://schemas.microsoft.com/office/drawing/2014/main" id="{72A21A74-8BEE-DA2B-80AB-F815DE305254}"/>
              </a:ext>
            </a:extLst>
          </p:cNvPr>
          <p:cNvSpPr/>
          <p:nvPr/>
        </p:nvSpPr>
        <p:spPr>
          <a:xfrm>
            <a:off x="6612536" y="3172445"/>
            <a:ext cx="2483099" cy="997506"/>
          </a:xfrm>
          <a:custGeom>
            <a:avLst/>
            <a:gdLst/>
            <a:ahLst/>
            <a:cxnLst/>
            <a:rect l="l" t="t" r="r" b="b"/>
            <a:pathLst>
              <a:path w="7231779" h="3416300">
                <a:moveTo>
                  <a:pt x="4448850" y="0"/>
                </a:moveTo>
                <a:lnTo>
                  <a:pt x="993140" y="0"/>
                </a:lnTo>
                <a:lnTo>
                  <a:pt x="3810" y="1699260"/>
                </a:lnTo>
                <a:lnTo>
                  <a:pt x="0" y="1706880"/>
                </a:lnTo>
                <a:lnTo>
                  <a:pt x="993140" y="3416300"/>
                </a:lnTo>
                <a:lnTo>
                  <a:pt x="7231779" y="3416300"/>
                </a:lnTo>
                <a:lnTo>
                  <a:pt x="7231779" y="0"/>
                </a:lnTo>
                <a:lnTo>
                  <a:pt x="4448849" y="0"/>
                </a:lnTo>
                <a:close/>
                <a:moveTo>
                  <a:pt x="7206379" y="3390900"/>
                </a:moveTo>
                <a:lnTo>
                  <a:pt x="1007110" y="3390900"/>
                </a:lnTo>
                <a:lnTo>
                  <a:pt x="29210" y="1708150"/>
                </a:lnTo>
                <a:lnTo>
                  <a:pt x="1007110" y="25400"/>
                </a:lnTo>
                <a:lnTo>
                  <a:pt x="7206379" y="25400"/>
                </a:lnTo>
                <a:lnTo>
                  <a:pt x="7206379" y="3390900"/>
                </a:lnTo>
                <a:close/>
                <a:moveTo>
                  <a:pt x="4448850" y="177800"/>
                </a:moveTo>
                <a:lnTo>
                  <a:pt x="7053979" y="177800"/>
                </a:lnTo>
                <a:lnTo>
                  <a:pt x="7053979" y="3263900"/>
                </a:lnTo>
                <a:lnTo>
                  <a:pt x="1098550" y="3263900"/>
                </a:lnTo>
                <a:lnTo>
                  <a:pt x="201930" y="1720850"/>
                </a:lnTo>
                <a:lnTo>
                  <a:pt x="1098550" y="177800"/>
                </a:lnTo>
                <a:lnTo>
                  <a:pt x="4448850" y="177800"/>
                </a:lnTo>
                <a:close/>
              </a:path>
            </a:pathLst>
          </a:custGeom>
          <a:solidFill>
            <a:srgbClr val="737373"/>
          </a:solidFill>
        </p:spPr>
        <p:txBody>
          <a:bodyPr/>
          <a:lstStyle/>
          <a:p>
            <a:pPr algn="ct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map</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always</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has a </a:t>
            </a:r>
            <a:r>
              <a:rPr lang="fr-CA" sz="1500" b="1" err="1">
                <a:solidFill>
                  <a:schemeClr val="bg1"/>
                </a:solidFill>
                <a:latin typeface="Open Sans" panose="020B0606030504020204" pitchFamily="34" charset="0"/>
                <a:ea typeface="Open Sans" panose="020B0606030504020204" pitchFamily="34" charset="0"/>
                <a:cs typeface="Open Sans" panose="020B0606030504020204" pitchFamily="34" charset="0"/>
              </a:rPr>
              <a:t>title</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algn="ct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It tells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you</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what</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the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map</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is</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about.</a:t>
            </a:r>
          </a:p>
        </p:txBody>
      </p:sp>
      <p:sp>
        <p:nvSpPr>
          <p:cNvPr id="60" name="AutoShape 14">
            <a:extLst>
              <a:ext uri="{FF2B5EF4-FFF2-40B4-BE49-F238E27FC236}">
                <a16:creationId xmlns:a16="http://schemas.microsoft.com/office/drawing/2014/main" id="{25994678-6B8D-B5E8-2918-55A501E6724A}"/>
              </a:ext>
            </a:extLst>
          </p:cNvPr>
          <p:cNvSpPr/>
          <p:nvPr/>
        </p:nvSpPr>
        <p:spPr>
          <a:xfrm rot="-3438393">
            <a:off x="1848627" y="5613576"/>
            <a:ext cx="146874" cy="228836"/>
          </a:xfrm>
          <a:prstGeom prst="line">
            <a:avLst/>
          </a:prstGeom>
          <a:ln w="9525" cap="rnd">
            <a:solidFill>
              <a:srgbClr val="000000"/>
            </a:solidFill>
            <a:prstDash val="solid"/>
            <a:headEnd type="none" w="lg" len="lg"/>
            <a:tailEnd type="diamond" w="lg" len="lg"/>
          </a:ln>
        </p:spPr>
        <p:txBody>
          <a:bodyPr/>
          <a:lstStyle/>
          <a:p>
            <a:endParaRPr lang="fr-CA"/>
          </a:p>
        </p:txBody>
      </p:sp>
      <p:sp>
        <p:nvSpPr>
          <p:cNvPr id="3" name="Ellipse 2">
            <a:extLst>
              <a:ext uri="{FF2B5EF4-FFF2-40B4-BE49-F238E27FC236}">
                <a16:creationId xmlns:a16="http://schemas.microsoft.com/office/drawing/2014/main" id="{3DBD68E4-47AB-1AC9-6391-6746A2DD4B12}"/>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8</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613</TotalTime>
  <Words>4884</Words>
  <Application>Microsoft Office PowerPoint</Application>
  <PresentationFormat>Format US (216 x 279 mm)</PresentationFormat>
  <Paragraphs>720</Paragraphs>
  <Slides>47</Slides>
  <Notes>45</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47</vt:i4>
      </vt:variant>
    </vt:vector>
  </HeadingPairs>
  <TitlesOfParts>
    <vt:vector size="59" baseType="lpstr">
      <vt:lpstr>League Spartan</vt:lpstr>
      <vt:lpstr>Open Sans Light Bold</vt:lpstr>
      <vt:lpstr>Source Serif Pro</vt:lpstr>
      <vt:lpstr>Open Sans</vt:lpstr>
      <vt:lpstr>Open Sans Light</vt:lpstr>
      <vt:lpstr>Arimo</vt:lpstr>
      <vt:lpstr>Open Sans Extra Bold</vt:lpstr>
      <vt:lpstr>Arial</vt:lpstr>
      <vt:lpstr>Open Sans Bold</vt:lpstr>
      <vt:lpstr>Open Sans Light Italics</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Sharing knowledge (student booklet)</dc:title>
  <dc:subject/>
  <dc:creator/>
  <cp:keywords/>
  <dc:description/>
  <cp:lastModifiedBy>Paul, Véronique</cp:lastModifiedBy>
  <cp:revision>11</cp:revision>
  <cp:lastPrinted>2023-05-23T18:29:05Z</cp:lastPrinted>
  <dcterms:created xsi:type="dcterms:W3CDTF">2006-08-16T00:00:00Z</dcterms:created>
  <dcterms:modified xsi:type="dcterms:W3CDTF">2024-09-13T17:44:52Z</dcterms:modified>
  <cp:category/>
  <dc:identifier>DAEz8JBiGjc</dc:identifier>
</cp:coreProperties>
</file>